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304" r:id="rId2"/>
    <p:sldId id="259" r:id="rId3"/>
    <p:sldId id="260" r:id="rId4"/>
    <p:sldId id="305" r:id="rId5"/>
    <p:sldId id="261" r:id="rId6"/>
    <p:sldId id="306" r:id="rId7"/>
    <p:sldId id="307" r:id="rId8"/>
    <p:sldId id="278" r:id="rId9"/>
    <p:sldId id="316" r:id="rId10"/>
    <p:sldId id="319" r:id="rId11"/>
    <p:sldId id="321" r:id="rId12"/>
    <p:sldId id="328" r:id="rId13"/>
    <p:sldId id="329" r:id="rId14"/>
    <p:sldId id="322" r:id="rId15"/>
    <p:sldId id="323" r:id="rId16"/>
    <p:sldId id="324" r:id="rId17"/>
    <p:sldId id="325" r:id="rId18"/>
    <p:sldId id="326" r:id="rId19"/>
    <p:sldId id="327" r:id="rId20"/>
    <p:sldId id="335" r:id="rId21"/>
    <p:sldId id="320" r:id="rId22"/>
    <p:sldId id="330" r:id="rId23"/>
    <p:sldId id="332" r:id="rId24"/>
    <p:sldId id="331" r:id="rId25"/>
    <p:sldId id="333" r:id="rId26"/>
    <p:sldId id="334" r:id="rId27"/>
    <p:sldId id="308" r:id="rId28"/>
    <p:sldId id="309" r:id="rId29"/>
    <p:sldId id="310" r:id="rId30"/>
    <p:sldId id="311" r:id="rId31"/>
    <p:sldId id="281" r:id="rId32"/>
    <p:sldId id="312" r:id="rId33"/>
    <p:sldId id="289" r:id="rId34"/>
    <p:sldId id="313" r:id="rId35"/>
    <p:sldId id="314" r:id="rId36"/>
    <p:sldId id="317" r:id="rId37"/>
    <p:sldId id="318" r:id="rId38"/>
    <p:sldId id="315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4150"/>
    <a:srgbClr val="FFFFFF"/>
    <a:srgbClr val="A5A5A5"/>
    <a:srgbClr val="F6BE98"/>
    <a:srgbClr val="F4B184"/>
    <a:srgbClr val="E9EBF5"/>
    <a:srgbClr val="DAE3F3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4DD6B-965E-4424-A734-E5593C4C4E97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B761E-DAD5-4EF1-82C2-7D3A5CEC37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32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388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299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213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935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862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54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785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684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9015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552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744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415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9643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0150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82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3576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471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065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809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891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6C6D4-5D9D-3EAA-ADB3-3776CB686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68EC38-998C-6221-4C56-B014533B1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067740-573A-47BF-EC45-60DBFA9E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449789-EC66-1C91-90DA-9C127B8B2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7B3B30-EDE3-348B-7FB7-558FBBF80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057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D73AD3-7453-6AD2-8C6F-B6F11F2D8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F7954D-29BA-BCE0-DD18-D1083CB44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51695A-F413-B6BF-EC34-19ACB90F5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056EA0-E203-0B5A-DD4E-3A534B1F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AFAF66-794F-90C2-323D-DB41B289F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13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4D22652-3DD2-2B2C-4F70-2C743351F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8493F3-8E36-5D3A-1C5D-A5270201D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6B0CBE-43EF-5B24-C916-DFB12AE34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9C365B-0272-B701-DCD1-CA21B8957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78F2FE-E7B2-1759-3536-DA415976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101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52F09-EB15-B190-2267-9CAD1DCD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D57EB2-8CEC-48A8-D090-AA00D5598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861ECA-4F77-3A14-88CB-E23BE58F1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EFEB4D-BD46-D76F-7C1F-1FB554F7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25D6D0-A50B-BEE1-F9C5-A52792E4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43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32CDD-0EF0-F721-883B-8F20581D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2D0312-87CB-04BF-3567-7A05F65E7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5392BD-176F-042C-2ECB-6DBD6FCBB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594326-5ADC-5566-B5E7-8AE35B748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80A8A0-348C-2F29-2AC1-E86F5FE0C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071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54DDB9-4EFA-BAD3-FB19-B5CF20F77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BE0D85-F17B-1243-9914-806279CF67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87D035-6BB7-D1CB-62FD-3343018C5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CA66B0-87B5-C549-1E5D-A88ECE0CD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ED5853-DD6F-A43C-F806-A554AFF4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0DC5CB-8F88-177D-E868-30F5862F4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61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B443FE-B6DF-CE6D-EA4F-6A2AFFE71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35A722-EEEF-8DB1-0395-D250B1802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B7481B-782B-05EC-A36A-D14F2AEA2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D01A01D-7FEE-B682-B177-8A3EC670BB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6A96654-7369-44BF-7D92-4B4396ADC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6F0FB62-F42B-BDE3-9153-8B2DB4266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A4DEE35-259E-3FB9-7BBF-D188DC7D3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DC8214B-F3B9-3F91-32CA-4D15CDA87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925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E993D7-C045-CC6B-46B7-0A221F5C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8EAA361-C639-2672-5F37-23A8C880D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822180-1CE4-22BC-2ECF-825AABC2F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E25515-1556-6FAB-3D22-EE1F9B95C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09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06B1476-C48B-2D09-3C03-87FA9BC17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00D6D4F-EC57-E5CD-B028-475D3D296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9C1E63-A5ED-F68F-D052-7A2CD66CA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287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9DECDD-B16A-D931-E788-F6815710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DB9869-A662-5B8F-27C8-0D92AC363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E4D65F-D00B-8720-C4D3-4614D81FE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6C5BAE-5A42-9116-EB5C-A387643AA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FB7670-1848-3199-D723-5F4DE366C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93CD9D-BE86-28E2-9A08-7E7799886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97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B61B83-0836-D777-7BBA-5C6439284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FB4E17D-32BF-3644-98F4-CFAB76812E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275EC7-A9FD-1756-241F-08247D002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02B54F-CF12-E921-B3FD-E06406853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CE9668-D66B-7CD6-05AA-DDA1F40F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80411A-2519-3E63-163B-B07E76B7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738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903FA3D-F8A0-B81F-AB84-70794BF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B75FB6-690F-1B5C-275E-2FF8BC95A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816034-74AA-419D-95D6-2425F4F7C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CCE4C-5CD9-4F79-BFCD-5F9F788EA060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367C70-7DF9-D17A-59BF-B827A936E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31187-DE15-2ED4-5436-293870823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03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11" Type="http://schemas.openxmlformats.org/officeDocument/2006/relationships/image" Target="../media/image37.jpg"/><Relationship Id="rId5" Type="http://schemas.openxmlformats.org/officeDocument/2006/relationships/image" Target="../media/image31.jpg"/><Relationship Id="rId10" Type="http://schemas.openxmlformats.org/officeDocument/2006/relationships/image" Target="../media/image36.jpg"/><Relationship Id="rId4" Type="http://schemas.openxmlformats.org/officeDocument/2006/relationships/image" Target="../media/image30.jpg"/><Relationship Id="rId9" Type="http://schemas.openxmlformats.org/officeDocument/2006/relationships/image" Target="../media/image35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8.jp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g"/><Relationship Id="rId11" Type="http://schemas.openxmlformats.org/officeDocument/2006/relationships/image" Target="../media/image46.jpg"/><Relationship Id="rId5" Type="http://schemas.openxmlformats.org/officeDocument/2006/relationships/image" Target="../media/image40.jpg"/><Relationship Id="rId10" Type="http://schemas.openxmlformats.org/officeDocument/2006/relationships/image" Target="../media/image45.jpg"/><Relationship Id="rId4" Type="http://schemas.openxmlformats.org/officeDocument/2006/relationships/image" Target="../media/image39.jpg"/><Relationship Id="rId9" Type="http://schemas.openxmlformats.org/officeDocument/2006/relationships/image" Target="../media/image44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g"/><Relationship Id="rId11" Type="http://schemas.openxmlformats.org/officeDocument/2006/relationships/image" Target="../media/image55.jpg"/><Relationship Id="rId5" Type="http://schemas.openxmlformats.org/officeDocument/2006/relationships/image" Target="../media/image49.jpg"/><Relationship Id="rId10" Type="http://schemas.openxmlformats.org/officeDocument/2006/relationships/image" Target="../media/image54.jpg"/><Relationship Id="rId4" Type="http://schemas.openxmlformats.org/officeDocument/2006/relationships/image" Target="../media/image48.jpg"/><Relationship Id="rId9" Type="http://schemas.openxmlformats.org/officeDocument/2006/relationships/image" Target="../media/image5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303469"/>
            <a:ext cx="1985638" cy="2632835"/>
            <a:chOff x="0" y="1303469"/>
            <a:chExt cx="1985638" cy="2632835"/>
          </a:xfrm>
        </p:grpSpPr>
        <p:sp>
          <p:nvSpPr>
            <p:cNvPr id="31" name="任意多边形 30"/>
            <p:cNvSpPr/>
            <p:nvPr/>
          </p:nvSpPr>
          <p:spPr>
            <a:xfrm>
              <a:off x="0" y="2402925"/>
              <a:ext cx="1680421" cy="1533379"/>
            </a:xfrm>
            <a:custGeom>
              <a:avLst/>
              <a:gdLst>
                <a:gd name="connsiteX0" fmla="*/ 0 w 1665181"/>
                <a:gd name="connsiteY0" fmla="*/ 0 h 1533379"/>
                <a:gd name="connsiteX1" fmla="*/ 1417593 w 1665181"/>
                <a:gd name="connsiteY1" fmla="*/ 0 h 1533379"/>
                <a:gd name="connsiteX2" fmla="*/ 1417593 w 1665181"/>
                <a:gd name="connsiteY2" fmla="*/ 1109881 h 1533379"/>
                <a:gd name="connsiteX3" fmla="*/ 1419514 w 1665181"/>
                <a:gd name="connsiteY3" fmla="*/ 1090290 h 1533379"/>
                <a:gd name="connsiteX4" fmla="*/ 1582286 w 1665181"/>
                <a:gd name="connsiteY4" fmla="*/ 872451 h 1533379"/>
                <a:gd name="connsiteX5" fmla="*/ 1655746 w 1665181"/>
                <a:gd name="connsiteY5" fmla="*/ 833997 h 1533379"/>
                <a:gd name="connsiteX6" fmla="*/ 1655746 w 1665181"/>
                <a:gd name="connsiteY6" fmla="*/ 0 h 1533379"/>
                <a:gd name="connsiteX7" fmla="*/ 1665181 w 1665181"/>
                <a:gd name="connsiteY7" fmla="*/ 0 h 1533379"/>
                <a:gd name="connsiteX8" fmla="*/ 1665181 w 1665181"/>
                <a:gd name="connsiteY8" fmla="*/ 1533379 h 1533379"/>
                <a:gd name="connsiteX9" fmla="*/ 0 w 1665181"/>
                <a:gd name="connsiteY9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5181" h="1533379">
                  <a:moveTo>
                    <a:pt x="0" y="0"/>
                  </a:moveTo>
                  <a:lnTo>
                    <a:pt x="1417593" y="0"/>
                  </a:lnTo>
                  <a:lnTo>
                    <a:pt x="1417593" y="1109881"/>
                  </a:lnTo>
                  <a:lnTo>
                    <a:pt x="1419514" y="1090290"/>
                  </a:lnTo>
                  <a:cubicBezTo>
                    <a:pt x="1434447" y="1017626"/>
                    <a:pt x="1496480" y="931288"/>
                    <a:pt x="1582286" y="872451"/>
                  </a:cubicBezTo>
                  <a:lnTo>
                    <a:pt x="1655746" y="833997"/>
                  </a:lnTo>
                  <a:lnTo>
                    <a:pt x="1655746" y="0"/>
                  </a:lnTo>
                  <a:lnTo>
                    <a:pt x="1665181" y="0"/>
                  </a:lnTo>
                  <a:lnTo>
                    <a:pt x="166518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 rot="20700676">
              <a:off x="260195" y="1303469"/>
              <a:ext cx="1725443" cy="2263599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1655745" y="2405572"/>
            <a:ext cx="10536255" cy="1533379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973987" y="2615616"/>
            <a:ext cx="3570208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开题答辩</a:t>
            </a:r>
            <a:endParaRPr lang="zh-CN" altLang="en-US" sz="6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371388" y="4497624"/>
            <a:ext cx="233910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答辩人：袁立晨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759091" y="4497625"/>
            <a:ext cx="264687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指导老师：谢文军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9BAB7-7738-11C4-7A72-7BAE231F814B}"/>
              </a:ext>
            </a:extLst>
          </p:cNvPr>
          <p:cNvSpPr txBox="1"/>
          <p:nvPr/>
        </p:nvSpPr>
        <p:spPr>
          <a:xfrm>
            <a:off x="3389488" y="4959289"/>
            <a:ext cx="2919389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学号：</a:t>
            </a:r>
            <a:r>
              <a:rPr lang="en-US" altLang="zh-CN" sz="2400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2019215105</a:t>
            </a:r>
            <a:endParaRPr lang="zh-CN" altLang="en-US" sz="2400" dirty="0">
              <a:solidFill>
                <a:srgbClr val="3E4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4DDF40-E5A8-4177-9605-CAC85775C8E0}"/>
              </a:ext>
            </a:extLst>
          </p:cNvPr>
          <p:cNvSpPr txBox="1"/>
          <p:nvPr/>
        </p:nvSpPr>
        <p:spPr>
          <a:xfrm>
            <a:off x="6759091" y="4959288"/>
            <a:ext cx="3320140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汇报日期：</a:t>
            </a:r>
            <a:r>
              <a:rPr lang="en-US" altLang="zh-CN" sz="2400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2022.11.23</a:t>
            </a:r>
            <a:endParaRPr lang="zh-CN" altLang="en-US" sz="2400" dirty="0">
              <a:solidFill>
                <a:srgbClr val="3E4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5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5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0" grpId="0"/>
      <p:bldP spid="5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流程图: 过程 18">
            <a:extLst>
              <a:ext uri="{FF2B5EF4-FFF2-40B4-BE49-F238E27FC236}">
                <a16:creationId xmlns:a16="http://schemas.microsoft.com/office/drawing/2014/main" id="{67F314B3-6603-1B32-29C4-0874AD9E973C}"/>
              </a:ext>
            </a:extLst>
          </p:cNvPr>
          <p:cNvSpPr/>
          <p:nvPr/>
        </p:nvSpPr>
        <p:spPr>
          <a:xfrm>
            <a:off x="1930607" y="1719792"/>
            <a:ext cx="2015403" cy="666135"/>
          </a:xfrm>
          <a:prstGeom prst="flowChartProcess">
            <a:avLst/>
          </a:prstGeom>
          <a:solidFill>
            <a:srgbClr val="E9EBF5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混合数据集</a:t>
            </a:r>
          </a:p>
        </p:txBody>
      </p:sp>
      <p:sp>
        <p:nvSpPr>
          <p:cNvPr id="23" name="流程图: 过程 22">
            <a:extLst>
              <a:ext uri="{FF2B5EF4-FFF2-40B4-BE49-F238E27FC236}">
                <a16:creationId xmlns:a16="http://schemas.microsoft.com/office/drawing/2014/main" id="{7E35789B-5277-37D8-C2D7-63AC414052CE}"/>
              </a:ext>
            </a:extLst>
          </p:cNvPr>
          <p:cNvSpPr/>
          <p:nvPr/>
        </p:nvSpPr>
        <p:spPr>
          <a:xfrm>
            <a:off x="3889156" y="399695"/>
            <a:ext cx="1673423" cy="666135"/>
          </a:xfrm>
          <a:prstGeom prst="flowChartProcess">
            <a:avLst/>
          </a:prstGeom>
          <a:solidFill>
            <a:srgbClr val="E9EBF5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</a:rPr>
              <a:t>CNN</a:t>
            </a:r>
            <a:r>
              <a:rPr lang="zh-CN" altLang="en-US" sz="2400" b="1" dirty="0">
                <a:solidFill>
                  <a:sysClr val="windowText" lastClr="000000"/>
                </a:solidFill>
              </a:rPr>
              <a:t>模型</a:t>
            </a:r>
          </a:p>
        </p:txBody>
      </p:sp>
      <p:sp>
        <p:nvSpPr>
          <p:cNvPr id="25" name="流程图: 过程 24">
            <a:extLst>
              <a:ext uri="{FF2B5EF4-FFF2-40B4-BE49-F238E27FC236}">
                <a16:creationId xmlns:a16="http://schemas.microsoft.com/office/drawing/2014/main" id="{F458BB86-6032-415A-44E3-0685F2EA0752}"/>
              </a:ext>
            </a:extLst>
          </p:cNvPr>
          <p:cNvSpPr/>
          <p:nvPr/>
        </p:nvSpPr>
        <p:spPr>
          <a:xfrm>
            <a:off x="1509741" y="4045560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过程 25">
            <a:extLst>
              <a:ext uri="{FF2B5EF4-FFF2-40B4-BE49-F238E27FC236}">
                <a16:creationId xmlns:a16="http://schemas.microsoft.com/office/drawing/2014/main" id="{329002C0-4A2E-3441-40E4-08565D425EC6}"/>
              </a:ext>
            </a:extLst>
          </p:cNvPr>
          <p:cNvSpPr/>
          <p:nvPr/>
        </p:nvSpPr>
        <p:spPr>
          <a:xfrm>
            <a:off x="1814541" y="4045560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过程 26">
            <a:extLst>
              <a:ext uri="{FF2B5EF4-FFF2-40B4-BE49-F238E27FC236}">
                <a16:creationId xmlns:a16="http://schemas.microsoft.com/office/drawing/2014/main" id="{55F367C1-0E0C-FB7F-7810-B6A83BFBFBF5}"/>
              </a:ext>
            </a:extLst>
          </p:cNvPr>
          <p:cNvSpPr/>
          <p:nvPr/>
        </p:nvSpPr>
        <p:spPr>
          <a:xfrm>
            <a:off x="2119341" y="4045560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过程 27">
            <a:extLst>
              <a:ext uri="{FF2B5EF4-FFF2-40B4-BE49-F238E27FC236}">
                <a16:creationId xmlns:a16="http://schemas.microsoft.com/office/drawing/2014/main" id="{9BB8AE8E-BEB9-8A2A-9F9F-5D13A8AC103D}"/>
              </a:ext>
            </a:extLst>
          </p:cNvPr>
          <p:cNvSpPr/>
          <p:nvPr/>
        </p:nvSpPr>
        <p:spPr>
          <a:xfrm>
            <a:off x="2424141" y="4051705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过程 28">
            <a:extLst>
              <a:ext uri="{FF2B5EF4-FFF2-40B4-BE49-F238E27FC236}">
                <a16:creationId xmlns:a16="http://schemas.microsoft.com/office/drawing/2014/main" id="{5FA3424A-BDF6-F5CA-2DFC-3E29F997BC57}"/>
              </a:ext>
            </a:extLst>
          </p:cNvPr>
          <p:cNvSpPr/>
          <p:nvPr/>
        </p:nvSpPr>
        <p:spPr>
          <a:xfrm>
            <a:off x="1509741" y="4365600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流程图: 过程 29">
            <a:extLst>
              <a:ext uri="{FF2B5EF4-FFF2-40B4-BE49-F238E27FC236}">
                <a16:creationId xmlns:a16="http://schemas.microsoft.com/office/drawing/2014/main" id="{AA636782-EFDB-42C5-B7E8-0CE16FBF1748}"/>
              </a:ext>
            </a:extLst>
          </p:cNvPr>
          <p:cNvSpPr/>
          <p:nvPr/>
        </p:nvSpPr>
        <p:spPr>
          <a:xfrm>
            <a:off x="1814541" y="4365600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过程 30">
            <a:extLst>
              <a:ext uri="{FF2B5EF4-FFF2-40B4-BE49-F238E27FC236}">
                <a16:creationId xmlns:a16="http://schemas.microsoft.com/office/drawing/2014/main" id="{85B0D184-0F07-BF5A-5B98-DDD1C7604C4A}"/>
              </a:ext>
            </a:extLst>
          </p:cNvPr>
          <p:cNvSpPr/>
          <p:nvPr/>
        </p:nvSpPr>
        <p:spPr>
          <a:xfrm>
            <a:off x="2119341" y="4365600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过程 31">
            <a:extLst>
              <a:ext uri="{FF2B5EF4-FFF2-40B4-BE49-F238E27FC236}">
                <a16:creationId xmlns:a16="http://schemas.microsoft.com/office/drawing/2014/main" id="{70FDCA94-E8F4-90FF-4F8D-9A341D1FB3A7}"/>
              </a:ext>
            </a:extLst>
          </p:cNvPr>
          <p:cNvSpPr/>
          <p:nvPr/>
        </p:nvSpPr>
        <p:spPr>
          <a:xfrm>
            <a:off x="2424141" y="4365600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流程图: 过程 41">
            <a:extLst>
              <a:ext uri="{FF2B5EF4-FFF2-40B4-BE49-F238E27FC236}">
                <a16:creationId xmlns:a16="http://schemas.microsoft.com/office/drawing/2014/main" id="{F3B9FD41-419E-83F0-3A01-C6107E95F085}"/>
              </a:ext>
            </a:extLst>
          </p:cNvPr>
          <p:cNvSpPr/>
          <p:nvPr/>
        </p:nvSpPr>
        <p:spPr>
          <a:xfrm>
            <a:off x="3832213" y="3735657"/>
            <a:ext cx="1312667" cy="1308829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合成数据集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CF6CB67-5D26-CFDE-D78E-B5ACF5AE5F5B}"/>
              </a:ext>
            </a:extLst>
          </p:cNvPr>
          <p:cNvSpPr txBox="1"/>
          <p:nvPr/>
        </p:nvSpPr>
        <p:spPr>
          <a:xfrm>
            <a:off x="1186481" y="4738352"/>
            <a:ext cx="2353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带标签的数据集</a:t>
            </a:r>
          </a:p>
        </p:txBody>
      </p: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46A9E1FA-ADE3-FBA9-A045-1258982778F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700404" y="2749801"/>
            <a:ext cx="1601997" cy="87381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3D220299-D3F4-513A-CB0B-B0D688E803B9}"/>
              </a:ext>
            </a:extLst>
          </p:cNvPr>
          <p:cNvCxnSpPr>
            <a:cxnSpLocks/>
            <a:stCxn id="42" idx="0"/>
            <a:endCxn id="19" idx="2"/>
          </p:cNvCxnSpPr>
          <p:nvPr/>
        </p:nvCxnSpPr>
        <p:spPr>
          <a:xfrm rot="16200000" flipV="1">
            <a:off x="3038563" y="2285673"/>
            <a:ext cx="1349730" cy="1550238"/>
          </a:xfrm>
          <a:prstGeom prst="bentConnector3">
            <a:avLst>
              <a:gd name="adj1" fmla="val 4053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椭圆 57">
            <a:extLst>
              <a:ext uri="{FF2B5EF4-FFF2-40B4-BE49-F238E27FC236}">
                <a16:creationId xmlns:a16="http://schemas.microsoft.com/office/drawing/2014/main" id="{04CF340B-2DB2-7D29-1212-377FDD86ADCE}"/>
              </a:ext>
            </a:extLst>
          </p:cNvPr>
          <p:cNvSpPr/>
          <p:nvPr/>
        </p:nvSpPr>
        <p:spPr>
          <a:xfrm>
            <a:off x="2522889" y="2994982"/>
            <a:ext cx="821661" cy="38922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Mix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7C7F69E5-F4BA-15A8-F2AB-7344D9573803}"/>
              </a:ext>
            </a:extLst>
          </p:cNvPr>
          <p:cNvCxnSpPr>
            <a:cxnSpLocks/>
          </p:cNvCxnSpPr>
          <p:nvPr/>
        </p:nvCxnSpPr>
        <p:spPr>
          <a:xfrm flipH="1">
            <a:off x="6517640" y="2385709"/>
            <a:ext cx="1144" cy="197895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E406A6B6-4355-1A4A-5480-A8D58D7F7B79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5144880" y="4390072"/>
            <a:ext cx="29570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1B335EA7-0944-184D-1AD7-B99C5FB9E8F4}"/>
              </a:ext>
            </a:extLst>
          </p:cNvPr>
          <p:cNvSpPr txBox="1"/>
          <p:nvPr/>
        </p:nvSpPr>
        <p:spPr>
          <a:xfrm>
            <a:off x="4585512" y="6256758"/>
            <a:ext cx="17453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下一次迭代</a:t>
            </a:r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F11591B5-FB58-D8AF-6E37-17B9E6B90515}"/>
              </a:ext>
            </a:extLst>
          </p:cNvPr>
          <p:cNvSpPr/>
          <p:nvPr/>
        </p:nvSpPr>
        <p:spPr>
          <a:xfrm>
            <a:off x="6365284" y="4206913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U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4" name="流程图: 过程 103">
            <a:extLst>
              <a:ext uri="{FF2B5EF4-FFF2-40B4-BE49-F238E27FC236}">
                <a16:creationId xmlns:a16="http://schemas.microsoft.com/office/drawing/2014/main" id="{121EBF44-7615-C5AE-AFB1-33965C437597}"/>
              </a:ext>
            </a:extLst>
          </p:cNvPr>
          <p:cNvSpPr/>
          <p:nvPr/>
        </p:nvSpPr>
        <p:spPr>
          <a:xfrm>
            <a:off x="8120067" y="3735656"/>
            <a:ext cx="1312667" cy="1308829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更新的合成数据集</a:t>
            </a:r>
          </a:p>
        </p:txBody>
      </p:sp>
      <p:sp>
        <p:nvSpPr>
          <p:cNvPr id="115" name="弧形 114">
            <a:extLst>
              <a:ext uri="{FF2B5EF4-FFF2-40B4-BE49-F238E27FC236}">
                <a16:creationId xmlns:a16="http://schemas.microsoft.com/office/drawing/2014/main" id="{2BC25E7E-8F62-2961-31AA-F5982894BD51}"/>
              </a:ext>
            </a:extLst>
          </p:cNvPr>
          <p:cNvSpPr/>
          <p:nvPr/>
        </p:nvSpPr>
        <p:spPr>
          <a:xfrm rot="8102513">
            <a:off x="4090339" y="853525"/>
            <a:ext cx="5172387" cy="4966981"/>
          </a:xfrm>
          <a:prstGeom prst="arc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B65BC741-9358-4943-9500-7F28E721B18B}"/>
              </a:ext>
            </a:extLst>
          </p:cNvPr>
          <p:cNvCxnSpPr>
            <a:cxnSpLocks/>
          </p:cNvCxnSpPr>
          <p:nvPr/>
        </p:nvCxnSpPr>
        <p:spPr>
          <a:xfrm flipH="1" flipV="1">
            <a:off x="4800016" y="5122582"/>
            <a:ext cx="106676" cy="994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887E9BF-FB17-11B6-2499-BA48F5CB0DB2}"/>
              </a:ext>
            </a:extLst>
          </p:cNvPr>
          <p:cNvCxnSpPr>
            <a:cxnSpLocks/>
          </p:cNvCxnSpPr>
          <p:nvPr/>
        </p:nvCxnSpPr>
        <p:spPr>
          <a:xfrm>
            <a:off x="0" y="2803506"/>
            <a:ext cx="11913747" cy="0"/>
          </a:xfrm>
          <a:prstGeom prst="line">
            <a:avLst/>
          </a:prstGeom>
          <a:ln w="19050">
            <a:solidFill>
              <a:srgbClr val="3E41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9CA9D4A2-4844-A6F5-6AD5-6CA8630F85E5}"/>
              </a:ext>
            </a:extLst>
          </p:cNvPr>
          <p:cNvSpPr txBox="1"/>
          <p:nvPr/>
        </p:nvSpPr>
        <p:spPr>
          <a:xfrm>
            <a:off x="8847301" y="604165"/>
            <a:ext cx="20271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R  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zh-CN" altLang="en-US" dirty="0"/>
              <a:t>渲染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S  </a:t>
            </a:r>
            <a:r>
              <a:rPr lang="zh-CN" altLang="en-US" dirty="0">
                <a:solidFill>
                  <a:schemeClr val="tx1"/>
                </a:solidFill>
              </a:rPr>
              <a:t>：采样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/>
              <a:t>P</a:t>
            </a:r>
            <a:r>
              <a:rPr lang="en-US" altLang="zh-CN" dirty="0">
                <a:solidFill>
                  <a:schemeClr val="tx1"/>
                </a:solidFill>
              </a:rPr>
              <a:t>  </a:t>
            </a:r>
            <a:r>
              <a:rPr lang="zh-CN" altLang="en-US" dirty="0">
                <a:solidFill>
                  <a:schemeClr val="tx1"/>
                </a:solidFill>
              </a:rPr>
              <a:t>：估计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M </a:t>
            </a:r>
            <a:r>
              <a:rPr lang="zh-CN" altLang="en-US" dirty="0">
                <a:solidFill>
                  <a:schemeClr val="tx1"/>
                </a:solidFill>
              </a:rPr>
              <a:t>：数据挖掘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/>
              <a:t>U  </a:t>
            </a:r>
            <a:r>
              <a:rPr lang="zh-CN" altLang="en-US" dirty="0"/>
              <a:t>：更新</a:t>
            </a:r>
            <a:endParaRPr lang="en-US" altLang="zh-CN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DEBB1BAB-1840-9B6B-1A4F-11E6B0F84326}"/>
              </a:ext>
            </a:extLst>
          </p:cNvPr>
          <p:cNvSpPr/>
          <p:nvPr/>
        </p:nvSpPr>
        <p:spPr>
          <a:xfrm>
            <a:off x="4330798" y="3438621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CF0FE5-B2A0-DD44-8713-A047544C42FA}"/>
              </a:ext>
            </a:extLst>
          </p:cNvPr>
          <p:cNvSpPr txBox="1"/>
          <p:nvPr/>
        </p:nvSpPr>
        <p:spPr>
          <a:xfrm>
            <a:off x="6231601" y="5455123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替换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BC242D7-AC03-DB2E-AC15-8F152E6828B4}"/>
              </a:ext>
            </a:extLst>
          </p:cNvPr>
          <p:cNvSpPr/>
          <p:nvPr/>
        </p:nvSpPr>
        <p:spPr>
          <a:xfrm>
            <a:off x="3731408" y="3021520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586EF53-4A55-7CDA-DC94-A4FF841210E1}"/>
              </a:ext>
            </a:extLst>
          </p:cNvPr>
          <p:cNvSpPr/>
          <p:nvPr/>
        </p:nvSpPr>
        <p:spPr>
          <a:xfrm>
            <a:off x="6361037" y="2972966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4AD2E8D6-E83D-D9E9-C1E4-B46D6AE60DE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4374" y="4905888"/>
            <a:ext cx="1830897" cy="715430"/>
          </a:xfrm>
          <a:prstGeom prst="bentConnector3">
            <a:avLst>
              <a:gd name="adj1" fmla="val 10048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B479C26D-ABB1-066F-C661-A25442F692CC}"/>
              </a:ext>
            </a:extLst>
          </p:cNvPr>
          <p:cNvCxnSpPr>
            <a:endCxn id="104" idx="3"/>
          </p:cNvCxnSpPr>
          <p:nvPr/>
        </p:nvCxnSpPr>
        <p:spPr>
          <a:xfrm flipV="1">
            <a:off x="747907" y="4390071"/>
            <a:ext cx="8684827" cy="1788980"/>
          </a:xfrm>
          <a:prstGeom prst="bentConnector3">
            <a:avLst>
              <a:gd name="adj1" fmla="val 111236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AEF014EC-A550-03DD-CE9C-675E12BC87FA}"/>
              </a:ext>
            </a:extLst>
          </p:cNvPr>
          <p:cNvCxnSpPr>
            <a:cxnSpLocks/>
            <a:stCxn id="19" idx="0"/>
            <a:endCxn id="23" idx="1"/>
          </p:cNvCxnSpPr>
          <p:nvPr/>
        </p:nvCxnSpPr>
        <p:spPr>
          <a:xfrm rot="5400000" flipH="1" flipV="1">
            <a:off x="2920218" y="750855"/>
            <a:ext cx="987029" cy="950847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流程图: 过程 63">
            <a:extLst>
              <a:ext uri="{FF2B5EF4-FFF2-40B4-BE49-F238E27FC236}">
                <a16:creationId xmlns:a16="http://schemas.microsoft.com/office/drawing/2014/main" id="{0370EF33-C225-FD32-786C-C94E796BCE6C}"/>
              </a:ext>
            </a:extLst>
          </p:cNvPr>
          <p:cNvSpPr/>
          <p:nvPr/>
        </p:nvSpPr>
        <p:spPr>
          <a:xfrm>
            <a:off x="5680928" y="1719574"/>
            <a:ext cx="1673423" cy="666135"/>
          </a:xfrm>
          <a:prstGeom prst="flowChartProcess">
            <a:avLst/>
          </a:prstGeom>
          <a:solidFill>
            <a:srgbClr val="E9EBF5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计算损失</a:t>
            </a: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819A4D8E-3560-B2FA-9B7E-93F1C2D30653}"/>
              </a:ext>
            </a:extLst>
          </p:cNvPr>
          <p:cNvCxnSpPr>
            <a:cxnSpLocks/>
            <a:stCxn id="19" idx="3"/>
            <a:endCxn id="64" idx="1"/>
          </p:cNvCxnSpPr>
          <p:nvPr/>
        </p:nvCxnSpPr>
        <p:spPr>
          <a:xfrm flipV="1">
            <a:off x="3946010" y="2052642"/>
            <a:ext cx="1734918" cy="2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连接符: 肘形 79">
            <a:extLst>
              <a:ext uri="{FF2B5EF4-FFF2-40B4-BE49-F238E27FC236}">
                <a16:creationId xmlns:a16="http://schemas.microsoft.com/office/drawing/2014/main" id="{8BD0914D-C602-5674-C258-D439D6AE5D43}"/>
              </a:ext>
            </a:extLst>
          </p:cNvPr>
          <p:cNvCxnSpPr>
            <a:stCxn id="23" idx="3"/>
            <a:endCxn id="64" idx="0"/>
          </p:cNvCxnSpPr>
          <p:nvPr/>
        </p:nvCxnSpPr>
        <p:spPr>
          <a:xfrm>
            <a:off x="5562579" y="732763"/>
            <a:ext cx="955061" cy="98681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椭圆 87">
            <a:extLst>
              <a:ext uri="{FF2B5EF4-FFF2-40B4-BE49-F238E27FC236}">
                <a16:creationId xmlns:a16="http://schemas.microsoft.com/office/drawing/2014/main" id="{681FB30E-0892-A3F0-87EE-99F9D6F2C65E}"/>
              </a:ext>
            </a:extLst>
          </p:cNvPr>
          <p:cNvSpPr/>
          <p:nvPr/>
        </p:nvSpPr>
        <p:spPr>
          <a:xfrm>
            <a:off x="6359891" y="559144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2703F62B-B0B7-8CFF-8BC3-7AB464B9DF76}"/>
              </a:ext>
            </a:extLst>
          </p:cNvPr>
          <p:cNvSpPr txBox="1"/>
          <p:nvPr/>
        </p:nvSpPr>
        <p:spPr>
          <a:xfrm>
            <a:off x="4086739" y="1690597"/>
            <a:ext cx="1550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</a:t>
            </a:r>
            <a:r>
              <a:rPr lang="en-US" altLang="zh-CN" sz="1800" dirty="0"/>
              <a:t>round-truth</a:t>
            </a:r>
            <a:endParaRPr lang="zh-CN" altLang="en-US" dirty="0"/>
          </a:p>
        </p:txBody>
      </p: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0D9C56FC-1ADB-15F0-DEE6-EB19BB79E082}"/>
              </a:ext>
            </a:extLst>
          </p:cNvPr>
          <p:cNvCxnSpPr/>
          <p:nvPr/>
        </p:nvCxnSpPr>
        <p:spPr>
          <a:xfrm>
            <a:off x="167212" y="4348154"/>
            <a:ext cx="10127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703EDA8D-ED6F-65C4-AE77-35D5687B7298}"/>
              </a:ext>
            </a:extLst>
          </p:cNvPr>
          <p:cNvCxnSpPr/>
          <p:nvPr/>
        </p:nvCxnSpPr>
        <p:spPr>
          <a:xfrm>
            <a:off x="9860884" y="4390070"/>
            <a:ext cx="123973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345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69C71C-BEB9-D017-1069-B6185A49A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55" y="1364847"/>
            <a:ext cx="1548559" cy="1161419"/>
          </a:xfrm>
          <a:prstGeom prst="rect">
            <a:avLst/>
          </a:prstGeom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DF0F3EBB-7E65-85F4-5B91-0B9A404EC1BE}"/>
              </a:ext>
            </a:extLst>
          </p:cNvPr>
          <p:cNvSpPr/>
          <p:nvPr/>
        </p:nvSpPr>
        <p:spPr>
          <a:xfrm>
            <a:off x="3829336" y="3251559"/>
            <a:ext cx="1494504" cy="35396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B19F01-99EB-7E9C-C712-47AE2EE03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336" y="1364846"/>
            <a:ext cx="1548560" cy="11614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097EEAF-FC79-E3F6-0F89-B57878122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33" y="2526266"/>
            <a:ext cx="1548559" cy="116141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F13AB27-3E23-CCF4-9B97-33B63DEC91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962" y="1364846"/>
            <a:ext cx="1548560" cy="116142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0AF2CC5-3CD0-B22C-8D61-60219D6A35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94" y="2526266"/>
            <a:ext cx="1548558" cy="116141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F28A178-0C43-7C35-C442-A47ACA8D7F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652" y="2526266"/>
            <a:ext cx="1548559" cy="116141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9135355-4779-F9BA-F25C-306DF7E82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33" y="3666480"/>
            <a:ext cx="1548559" cy="116141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1286126-C990-5204-B4B9-D2217443DB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962" y="3666480"/>
            <a:ext cx="1548558" cy="116141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178410E-2DF9-1865-E1AA-7CE4DE406B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330" y="3666480"/>
            <a:ext cx="1548559" cy="116141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4ACA34C-990F-8ED0-7EB6-1B6FF25497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9" t="13703" r="37693" b="36434"/>
          <a:stretch/>
        </p:blipFill>
        <p:spPr>
          <a:xfrm>
            <a:off x="6942450" y="1310605"/>
            <a:ext cx="1485482" cy="1263769"/>
          </a:xfrm>
          <a:prstGeom prst="rect">
            <a:avLst/>
          </a:prstGeom>
        </p:spPr>
      </p:pic>
      <p:sp>
        <p:nvSpPr>
          <p:cNvPr id="25" name="箭头: 右 24">
            <a:extLst>
              <a:ext uri="{FF2B5EF4-FFF2-40B4-BE49-F238E27FC236}">
                <a16:creationId xmlns:a16="http://schemas.microsoft.com/office/drawing/2014/main" id="{36379528-B571-ABA0-4C84-7B55552550E8}"/>
              </a:ext>
            </a:extLst>
          </p:cNvPr>
          <p:cNvSpPr/>
          <p:nvPr/>
        </p:nvSpPr>
        <p:spPr>
          <a:xfrm>
            <a:off x="5712568" y="3013618"/>
            <a:ext cx="952392" cy="35396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1D2703D-542C-45AB-10EF-4BF8CEEA7E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12829" r="40318" b="44306"/>
          <a:stretch/>
        </p:blipFill>
        <p:spPr>
          <a:xfrm>
            <a:off x="9893906" y="1310605"/>
            <a:ext cx="1393854" cy="12196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AB03A07-773C-D9B2-CB72-7945473DFB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4" t="14912" r="51749" b="56262"/>
          <a:stretch/>
        </p:blipFill>
        <p:spPr>
          <a:xfrm>
            <a:off x="6941212" y="2574374"/>
            <a:ext cx="1492903" cy="116142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07628E6-C70C-F83B-7216-87775F8B98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0" r="32570" b="49555"/>
          <a:stretch/>
        </p:blipFill>
        <p:spPr>
          <a:xfrm>
            <a:off x="8427932" y="1310605"/>
            <a:ext cx="1465974" cy="122514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64BEDEC-2167-1D92-6D08-872199FDDB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0" r="54940" b="67325"/>
          <a:stretch/>
        </p:blipFill>
        <p:spPr>
          <a:xfrm>
            <a:off x="8409894" y="2516465"/>
            <a:ext cx="1501649" cy="121932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73651305-9521-D2A7-6FDA-FD2FA45C2AF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8" r="45372" b="69523"/>
          <a:stretch/>
        </p:blipFill>
        <p:spPr>
          <a:xfrm>
            <a:off x="9901559" y="2503396"/>
            <a:ext cx="1428002" cy="121340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74C1A44-B9AD-5448-1119-118D19A248F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43537" r="35838" b="21414"/>
          <a:stretch/>
        </p:blipFill>
        <p:spPr>
          <a:xfrm>
            <a:off x="6941212" y="3738738"/>
            <a:ext cx="1457549" cy="113592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6DE8AD6-48A8-2EB0-D606-322EFCAC48E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5" t="35977" r="24041" b="21158"/>
          <a:stretch/>
        </p:blipFill>
        <p:spPr>
          <a:xfrm>
            <a:off x="8402564" y="3722326"/>
            <a:ext cx="1500233" cy="116684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AEF9264-97BF-6AE1-F60B-C01DBD304F1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7" t="28978" r="20971" b="29032"/>
          <a:stretch/>
        </p:blipFill>
        <p:spPr>
          <a:xfrm>
            <a:off x="9858218" y="3707812"/>
            <a:ext cx="1482868" cy="116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38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3424A1-A8B2-D2A7-F35C-4BD2AC42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06" y="2472811"/>
            <a:ext cx="1907458" cy="14305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178949-A83A-A625-0789-F50245382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126" y="2472809"/>
            <a:ext cx="1907460" cy="1430595"/>
          </a:xfrm>
          <a:prstGeom prst="rect">
            <a:avLst/>
          </a:prstGeom>
        </p:spPr>
      </p:pic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3C356E3D-489A-BBF1-2A8C-D37C28D9CB2F}"/>
              </a:ext>
            </a:extLst>
          </p:cNvPr>
          <p:cNvSpPr/>
          <p:nvPr/>
        </p:nvSpPr>
        <p:spPr>
          <a:xfrm>
            <a:off x="4198375" y="2472809"/>
            <a:ext cx="1480240" cy="1430595"/>
          </a:xfrm>
          <a:prstGeom prst="flowChartProcess">
            <a:avLst/>
          </a:prstGeom>
          <a:solidFill>
            <a:srgbClr val="DAE3F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网络模型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F68B2CE0-1B7F-78CC-07FF-DF38AF862C8E}"/>
              </a:ext>
            </a:extLst>
          </p:cNvPr>
          <p:cNvSpPr/>
          <p:nvPr/>
        </p:nvSpPr>
        <p:spPr>
          <a:xfrm>
            <a:off x="2969342" y="3057829"/>
            <a:ext cx="1022555" cy="371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DCF5C8F3-58FB-7AB1-A253-72A9822B85F3}"/>
              </a:ext>
            </a:extLst>
          </p:cNvPr>
          <p:cNvSpPr/>
          <p:nvPr/>
        </p:nvSpPr>
        <p:spPr>
          <a:xfrm>
            <a:off x="5885093" y="3045539"/>
            <a:ext cx="1022555" cy="371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1FCCB46-7386-8278-18D8-337A8E07FAF4}"/>
              </a:ext>
            </a:extLst>
          </p:cNvPr>
          <p:cNvSpPr/>
          <p:nvPr/>
        </p:nvSpPr>
        <p:spPr>
          <a:xfrm>
            <a:off x="7831231" y="2867578"/>
            <a:ext cx="149450" cy="1474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8375130-B81B-B338-0DF6-0D0DC11D9BAF}"/>
              </a:ext>
            </a:extLst>
          </p:cNvPr>
          <p:cNvCxnSpPr>
            <a:cxnSpLocks/>
            <a:stCxn id="12" idx="6"/>
            <a:endCxn id="17" idx="1"/>
          </p:cNvCxnSpPr>
          <p:nvPr/>
        </p:nvCxnSpPr>
        <p:spPr>
          <a:xfrm flipV="1">
            <a:off x="7980681" y="2580476"/>
            <a:ext cx="1321407" cy="3608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9C79BAE-F12B-F9DC-3E20-85FA7D83917C}"/>
              </a:ext>
            </a:extLst>
          </p:cNvPr>
          <p:cNvSpPr txBox="1"/>
          <p:nvPr/>
        </p:nvSpPr>
        <p:spPr>
          <a:xfrm>
            <a:off x="9302088" y="2380421"/>
            <a:ext cx="1556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P</a:t>
            </a:r>
            <a:r>
              <a:rPr lang="en-US" altLang="zh-CN" sz="2000" baseline="-25000" dirty="0"/>
              <a:t>j </a:t>
            </a:r>
            <a:r>
              <a:rPr lang="zh-CN" altLang="en-US" sz="2000" dirty="0"/>
              <a:t>三维信息</a:t>
            </a:r>
          </a:p>
        </p:txBody>
      </p:sp>
    </p:spTree>
    <p:extLst>
      <p:ext uri="{BB962C8B-B14F-4D97-AF65-F5344CB8AC3E}">
        <p14:creationId xmlns:p14="http://schemas.microsoft.com/office/powerpoint/2010/main" val="1833913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0A9A795-FA45-00E1-A04A-52FDDC9B9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083" b="83250"/>
          <a:stretch/>
        </p:blipFill>
        <p:spPr>
          <a:xfrm>
            <a:off x="7114126" y="1846936"/>
            <a:ext cx="2487353" cy="2336252"/>
          </a:xfrm>
          <a:prstGeom prst="rect">
            <a:avLst/>
          </a:prstGeom>
        </p:spPr>
      </p:pic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3C356E3D-489A-BBF1-2A8C-D37C28D9CB2F}"/>
              </a:ext>
            </a:extLst>
          </p:cNvPr>
          <p:cNvSpPr/>
          <p:nvPr/>
        </p:nvSpPr>
        <p:spPr>
          <a:xfrm>
            <a:off x="4198375" y="2472809"/>
            <a:ext cx="1480240" cy="1430595"/>
          </a:xfrm>
          <a:prstGeom prst="flowChartProcess">
            <a:avLst/>
          </a:prstGeom>
          <a:solidFill>
            <a:srgbClr val="DAE3F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网络模型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F68B2CE0-1B7F-78CC-07FF-DF38AF862C8E}"/>
              </a:ext>
            </a:extLst>
          </p:cNvPr>
          <p:cNvSpPr/>
          <p:nvPr/>
        </p:nvSpPr>
        <p:spPr>
          <a:xfrm>
            <a:off x="2969342" y="3057829"/>
            <a:ext cx="1022555" cy="371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DCF5C8F3-58FB-7AB1-A253-72A9822B85F3}"/>
              </a:ext>
            </a:extLst>
          </p:cNvPr>
          <p:cNvSpPr/>
          <p:nvPr/>
        </p:nvSpPr>
        <p:spPr>
          <a:xfrm>
            <a:off x="5885093" y="3045539"/>
            <a:ext cx="1022555" cy="371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1FCCB46-7386-8278-18D8-337A8E07FAF4}"/>
              </a:ext>
            </a:extLst>
          </p:cNvPr>
          <p:cNvSpPr/>
          <p:nvPr/>
        </p:nvSpPr>
        <p:spPr>
          <a:xfrm>
            <a:off x="8343159" y="2843449"/>
            <a:ext cx="217238" cy="2143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8375130-B81B-B338-0DF6-0D0DC11D9BAF}"/>
              </a:ext>
            </a:extLst>
          </p:cNvPr>
          <p:cNvCxnSpPr>
            <a:cxnSpLocks/>
          </p:cNvCxnSpPr>
          <p:nvPr/>
        </p:nvCxnSpPr>
        <p:spPr>
          <a:xfrm flipV="1">
            <a:off x="8693250" y="2512457"/>
            <a:ext cx="1321407" cy="3608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9C79BAE-F12B-F9DC-3E20-85FA7D83917C}"/>
              </a:ext>
            </a:extLst>
          </p:cNvPr>
          <p:cNvSpPr txBox="1"/>
          <p:nvPr/>
        </p:nvSpPr>
        <p:spPr>
          <a:xfrm>
            <a:off x="10147510" y="2272754"/>
            <a:ext cx="1556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P</a:t>
            </a:r>
            <a:r>
              <a:rPr lang="en-US" altLang="zh-CN" sz="2000" baseline="-25000" dirty="0"/>
              <a:t>h </a:t>
            </a:r>
            <a:r>
              <a:rPr lang="zh-CN" altLang="en-US" sz="2000" dirty="0"/>
              <a:t>三维信息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51C9DD-F8B3-529E-39C1-495BCBE39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47" y="2380421"/>
            <a:ext cx="2030644" cy="1522983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8BECF9B-E050-2F86-962F-E83EC7852E6B}"/>
              </a:ext>
            </a:extLst>
          </p:cNvPr>
          <p:cNvCxnSpPr>
            <a:cxnSpLocks/>
          </p:cNvCxnSpPr>
          <p:nvPr/>
        </p:nvCxnSpPr>
        <p:spPr>
          <a:xfrm flipV="1">
            <a:off x="8795043" y="3188106"/>
            <a:ext cx="1219614" cy="170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58366E5-B9C7-4ACA-3BB3-39AFD9A12BC5}"/>
              </a:ext>
            </a:extLst>
          </p:cNvPr>
          <p:cNvSpPr txBox="1"/>
          <p:nvPr/>
        </p:nvSpPr>
        <p:spPr>
          <a:xfrm>
            <a:off x="10147510" y="3005093"/>
            <a:ext cx="1556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P</a:t>
            </a:r>
            <a:r>
              <a:rPr lang="en-US" altLang="zh-CN" sz="2000" baseline="-25000" dirty="0"/>
              <a:t>o </a:t>
            </a:r>
            <a:r>
              <a:rPr lang="zh-CN" altLang="en-US" sz="2000" dirty="0"/>
              <a:t>质心信息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0CA59EC-F470-6B8C-8E16-4062B804FE24}"/>
              </a:ext>
            </a:extLst>
          </p:cNvPr>
          <p:cNvCxnSpPr>
            <a:cxnSpLocks/>
          </p:cNvCxnSpPr>
          <p:nvPr/>
        </p:nvCxnSpPr>
        <p:spPr>
          <a:xfrm>
            <a:off x="8795043" y="3519723"/>
            <a:ext cx="1219614" cy="3836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17D19854-5684-5184-2C6D-EA72F8297270}"/>
              </a:ext>
            </a:extLst>
          </p:cNvPr>
          <p:cNvSpPr txBox="1"/>
          <p:nvPr/>
        </p:nvSpPr>
        <p:spPr>
          <a:xfrm>
            <a:off x="10147510" y="3737432"/>
            <a:ext cx="1556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R</a:t>
            </a:r>
            <a:r>
              <a:rPr lang="en-US" altLang="zh-CN" sz="2000" baseline="-25000" dirty="0"/>
              <a:t>o </a:t>
            </a:r>
            <a:r>
              <a:rPr lang="zh-CN" altLang="en-US" sz="2000" dirty="0"/>
              <a:t>旋转信息</a:t>
            </a:r>
          </a:p>
        </p:txBody>
      </p:sp>
    </p:spTree>
    <p:extLst>
      <p:ext uri="{BB962C8B-B14F-4D97-AF65-F5344CB8AC3E}">
        <p14:creationId xmlns:p14="http://schemas.microsoft.com/office/powerpoint/2010/main" val="195801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01C4D4-13A3-A4E6-EC14-FCD0C420A8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11717" r="3388" b="7761"/>
          <a:stretch/>
        </p:blipFill>
        <p:spPr>
          <a:xfrm>
            <a:off x="2448233" y="1573161"/>
            <a:ext cx="7216878" cy="390340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BA235C1-1A97-A9AC-7C07-8E5F49234B95}"/>
              </a:ext>
            </a:extLst>
          </p:cNvPr>
          <p:cNvSpPr/>
          <p:nvPr/>
        </p:nvSpPr>
        <p:spPr>
          <a:xfrm>
            <a:off x="2448233" y="4847303"/>
            <a:ext cx="7216878" cy="4375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856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12B28E5-BE64-8DBE-B8B2-1DD8A4077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37" y="2470660"/>
            <a:ext cx="7744439" cy="176704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61DC5F5-7E86-CA5B-B238-28B91A3D9337}"/>
              </a:ext>
            </a:extLst>
          </p:cNvPr>
          <p:cNvSpPr/>
          <p:nvPr/>
        </p:nvSpPr>
        <p:spPr>
          <a:xfrm>
            <a:off x="5152104" y="2839064"/>
            <a:ext cx="1858296" cy="4375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66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ABC91381-3B46-C50E-E6ED-CA94533313DB}"/>
              </a:ext>
            </a:extLst>
          </p:cNvPr>
          <p:cNvSpPr/>
          <p:nvPr/>
        </p:nvSpPr>
        <p:spPr>
          <a:xfrm>
            <a:off x="698089" y="207450"/>
            <a:ext cx="11002297" cy="320285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过程 2">
            <a:extLst>
              <a:ext uri="{FF2B5EF4-FFF2-40B4-BE49-F238E27FC236}">
                <a16:creationId xmlns:a16="http://schemas.microsoft.com/office/drawing/2014/main" id="{CF061C2A-9D40-E77E-9ED8-B69C754691D4}"/>
              </a:ext>
            </a:extLst>
          </p:cNvPr>
          <p:cNvSpPr/>
          <p:nvPr/>
        </p:nvSpPr>
        <p:spPr>
          <a:xfrm>
            <a:off x="3876990" y="1349099"/>
            <a:ext cx="1771226" cy="529103"/>
          </a:xfrm>
          <a:prstGeom prst="flowChartProcess">
            <a:avLst/>
          </a:prstGeom>
          <a:solidFill>
            <a:srgbClr val="F6BE98"/>
          </a:solidFill>
          <a:ln w="19050"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训练数据集</a:t>
            </a:r>
          </a:p>
        </p:txBody>
      </p:sp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E7FD7E4D-71E5-9D3E-916B-50C9551DFF55}"/>
              </a:ext>
            </a:extLst>
          </p:cNvPr>
          <p:cNvSpPr/>
          <p:nvPr/>
        </p:nvSpPr>
        <p:spPr>
          <a:xfrm>
            <a:off x="6938874" y="4337689"/>
            <a:ext cx="1619378" cy="1471996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估计模型</a:t>
            </a:r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6635094B-86C4-2409-2947-2AE0D1F3E1AB}"/>
              </a:ext>
            </a:extLst>
          </p:cNvPr>
          <p:cNvSpPr/>
          <p:nvPr/>
        </p:nvSpPr>
        <p:spPr>
          <a:xfrm>
            <a:off x="9858032" y="4809734"/>
            <a:ext cx="1545601" cy="529103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</a:rPr>
              <a:t>Unity</a:t>
            </a:r>
            <a:endParaRPr lang="zh-CN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45BD671-75F7-4839-69AF-F69B9C7B2A18}"/>
              </a:ext>
            </a:extLst>
          </p:cNvPr>
          <p:cNvSpPr/>
          <p:nvPr/>
        </p:nvSpPr>
        <p:spPr>
          <a:xfrm>
            <a:off x="6687424" y="1185948"/>
            <a:ext cx="2122279" cy="855407"/>
          </a:xfrm>
          <a:prstGeom prst="ellipse">
            <a:avLst/>
          </a:prstGeom>
          <a:solidFill>
            <a:srgbClr val="F6BE98"/>
          </a:solidFill>
          <a:ln w="19050"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ysClr val="windowText" lastClr="000000"/>
                </a:solidFill>
              </a:rPr>
              <a:t>TriHorn-Net</a:t>
            </a:r>
            <a:endParaRPr lang="zh-CN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13727403-12CF-0A08-9F5F-89FA0A004101}"/>
              </a:ext>
            </a:extLst>
          </p:cNvPr>
          <p:cNvSpPr/>
          <p:nvPr/>
        </p:nvSpPr>
        <p:spPr>
          <a:xfrm>
            <a:off x="6796323" y="2492477"/>
            <a:ext cx="1904480" cy="529102"/>
          </a:xfrm>
          <a:prstGeom prst="flowChartProcess">
            <a:avLst/>
          </a:prstGeom>
          <a:solidFill>
            <a:srgbClr val="F6BE98"/>
          </a:solidFill>
          <a:ln w="19050"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封装优化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772CE66-B94D-F1A3-5106-3EB60A86F9E2}"/>
              </a:ext>
            </a:extLst>
          </p:cNvPr>
          <p:cNvCxnSpPr>
            <a:cxnSpLocks/>
            <a:stCxn id="3" idx="3"/>
            <a:endCxn id="18" idx="2"/>
          </p:cNvCxnSpPr>
          <p:nvPr/>
        </p:nvCxnSpPr>
        <p:spPr>
          <a:xfrm>
            <a:off x="5648216" y="1613651"/>
            <a:ext cx="1039208" cy="1"/>
          </a:xfrm>
          <a:prstGeom prst="straightConnector1">
            <a:avLst/>
          </a:prstGeom>
          <a:ln w="1905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弧形 22">
            <a:extLst>
              <a:ext uri="{FF2B5EF4-FFF2-40B4-BE49-F238E27FC236}">
                <a16:creationId xmlns:a16="http://schemas.microsoft.com/office/drawing/2014/main" id="{CC88C1BA-1E27-5A14-22BF-24324F8C1E17}"/>
              </a:ext>
            </a:extLst>
          </p:cNvPr>
          <p:cNvSpPr/>
          <p:nvPr/>
        </p:nvSpPr>
        <p:spPr>
          <a:xfrm rot="19260754">
            <a:off x="6780731" y="396934"/>
            <a:ext cx="2008437" cy="2109139"/>
          </a:xfrm>
          <a:prstGeom prst="arc">
            <a:avLst>
              <a:gd name="adj1" fmla="val 13565001"/>
              <a:gd name="adj2" fmla="val 2099068"/>
            </a:avLst>
          </a:prstGeom>
          <a:ln w="19050">
            <a:solidFill>
              <a:srgbClr val="A5A5A5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6A84BD3-F3CD-CD3D-B411-A1E8F76A0F87}"/>
              </a:ext>
            </a:extLst>
          </p:cNvPr>
          <p:cNvSpPr txBox="1"/>
          <p:nvPr/>
        </p:nvSpPr>
        <p:spPr>
          <a:xfrm>
            <a:off x="7403690" y="550160"/>
            <a:ext cx="1834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训练</a:t>
            </a:r>
          </a:p>
        </p:txBody>
      </p:sp>
      <p:sp>
        <p:nvSpPr>
          <p:cNvPr id="27" name="流程图: 过程 26">
            <a:extLst>
              <a:ext uri="{FF2B5EF4-FFF2-40B4-BE49-F238E27FC236}">
                <a16:creationId xmlns:a16="http://schemas.microsoft.com/office/drawing/2014/main" id="{EDEF1660-8EC7-F514-E128-901419F89A80}"/>
              </a:ext>
            </a:extLst>
          </p:cNvPr>
          <p:cNvSpPr/>
          <p:nvPr/>
        </p:nvSpPr>
        <p:spPr>
          <a:xfrm>
            <a:off x="3867116" y="4798999"/>
            <a:ext cx="1771226" cy="529103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测试数据集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660340B-53D0-1439-D5F3-097BCF122D56}"/>
              </a:ext>
            </a:extLst>
          </p:cNvPr>
          <p:cNvCxnSpPr>
            <a:stCxn id="18" idx="4"/>
            <a:endCxn id="20" idx="0"/>
          </p:cNvCxnSpPr>
          <p:nvPr/>
        </p:nvCxnSpPr>
        <p:spPr>
          <a:xfrm flipH="1">
            <a:off x="7748563" y="2041355"/>
            <a:ext cx="1" cy="451122"/>
          </a:xfrm>
          <a:prstGeom prst="straightConnector1">
            <a:avLst/>
          </a:prstGeom>
          <a:ln w="1905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05CC0F7-F550-8EF2-8C94-298706742B2C}"/>
              </a:ext>
            </a:extLst>
          </p:cNvPr>
          <p:cNvCxnSpPr>
            <a:stCxn id="20" idx="2"/>
            <a:endCxn id="4" idx="0"/>
          </p:cNvCxnSpPr>
          <p:nvPr/>
        </p:nvCxnSpPr>
        <p:spPr>
          <a:xfrm>
            <a:off x="7748563" y="3021579"/>
            <a:ext cx="0" cy="13161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流程图: 过程 33">
            <a:extLst>
              <a:ext uri="{FF2B5EF4-FFF2-40B4-BE49-F238E27FC236}">
                <a16:creationId xmlns:a16="http://schemas.microsoft.com/office/drawing/2014/main" id="{FE8FD5DD-9775-6A58-F820-4087E37EA9C7}"/>
              </a:ext>
            </a:extLst>
          </p:cNvPr>
          <p:cNvSpPr/>
          <p:nvPr/>
        </p:nvSpPr>
        <p:spPr>
          <a:xfrm>
            <a:off x="1526684" y="822128"/>
            <a:ext cx="1464693" cy="614276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源数据集</a:t>
            </a:r>
          </a:p>
        </p:txBody>
      </p:sp>
      <p:sp>
        <p:nvSpPr>
          <p:cNvPr id="35" name="流程图: 过程 34">
            <a:extLst>
              <a:ext uri="{FF2B5EF4-FFF2-40B4-BE49-F238E27FC236}">
                <a16:creationId xmlns:a16="http://schemas.microsoft.com/office/drawing/2014/main" id="{4EE2118B-A117-462A-583A-4C2BAB08D5A5}"/>
              </a:ext>
            </a:extLst>
          </p:cNvPr>
          <p:cNvSpPr/>
          <p:nvPr/>
        </p:nvSpPr>
        <p:spPr>
          <a:xfrm>
            <a:off x="1526706" y="1903944"/>
            <a:ext cx="1464671" cy="614275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合成数据集</a:t>
            </a:r>
          </a:p>
        </p:txBody>
      </p: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5A983CCA-CE61-757E-397E-1588C856DDA1}"/>
              </a:ext>
            </a:extLst>
          </p:cNvPr>
          <p:cNvCxnSpPr>
            <a:stCxn id="34" idx="3"/>
            <a:endCxn id="3" idx="1"/>
          </p:cNvCxnSpPr>
          <p:nvPr/>
        </p:nvCxnSpPr>
        <p:spPr>
          <a:xfrm>
            <a:off x="2991377" y="1129266"/>
            <a:ext cx="885613" cy="484385"/>
          </a:xfrm>
          <a:prstGeom prst="bentConnector3">
            <a:avLst/>
          </a:prstGeom>
          <a:ln w="1905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D0A8A502-B3DC-39E1-7150-DC087CE83505}"/>
              </a:ext>
            </a:extLst>
          </p:cNvPr>
          <p:cNvCxnSpPr>
            <a:cxnSpLocks/>
            <a:stCxn id="35" idx="3"/>
            <a:endCxn id="3" idx="1"/>
          </p:cNvCxnSpPr>
          <p:nvPr/>
        </p:nvCxnSpPr>
        <p:spPr>
          <a:xfrm flipV="1">
            <a:off x="2991377" y="1613651"/>
            <a:ext cx="885613" cy="597431"/>
          </a:xfrm>
          <a:prstGeom prst="bentConnector3">
            <a:avLst/>
          </a:prstGeom>
          <a:ln w="1905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C24FF432-C57E-1E7A-5DC5-FDBA3E02230E}"/>
              </a:ext>
            </a:extLst>
          </p:cNvPr>
          <p:cNvSpPr/>
          <p:nvPr/>
        </p:nvSpPr>
        <p:spPr>
          <a:xfrm>
            <a:off x="3276435" y="1451503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E24BE64-D4F9-D0C7-D1C1-8193B81D66CD}"/>
              </a:ext>
            </a:extLst>
          </p:cNvPr>
          <p:cNvSpPr txBox="1"/>
          <p:nvPr/>
        </p:nvSpPr>
        <p:spPr>
          <a:xfrm>
            <a:off x="10300868" y="365494"/>
            <a:ext cx="151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训练部分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FC5ECE2-AB00-8770-086D-5A3D9A699634}"/>
              </a:ext>
            </a:extLst>
          </p:cNvPr>
          <p:cNvSpPr/>
          <p:nvPr/>
        </p:nvSpPr>
        <p:spPr>
          <a:xfrm>
            <a:off x="698089" y="3414254"/>
            <a:ext cx="11002297" cy="29865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流程图: 过程 47">
            <a:extLst>
              <a:ext uri="{FF2B5EF4-FFF2-40B4-BE49-F238E27FC236}">
                <a16:creationId xmlns:a16="http://schemas.microsoft.com/office/drawing/2014/main" id="{528D527F-661F-3DB4-B01C-22603B1CAAA5}"/>
              </a:ext>
            </a:extLst>
          </p:cNvPr>
          <p:cNvSpPr/>
          <p:nvPr/>
        </p:nvSpPr>
        <p:spPr>
          <a:xfrm>
            <a:off x="1567368" y="3992238"/>
            <a:ext cx="1464693" cy="614276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源数据集</a:t>
            </a:r>
          </a:p>
        </p:txBody>
      </p:sp>
      <p:sp>
        <p:nvSpPr>
          <p:cNvPr id="49" name="流程图: 过程 48">
            <a:extLst>
              <a:ext uri="{FF2B5EF4-FFF2-40B4-BE49-F238E27FC236}">
                <a16:creationId xmlns:a16="http://schemas.microsoft.com/office/drawing/2014/main" id="{0652BD1E-AD43-B666-6D54-660500A7EF43}"/>
              </a:ext>
            </a:extLst>
          </p:cNvPr>
          <p:cNvSpPr/>
          <p:nvPr/>
        </p:nvSpPr>
        <p:spPr>
          <a:xfrm>
            <a:off x="1574792" y="4754440"/>
            <a:ext cx="1464671" cy="614275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合成数据集</a:t>
            </a:r>
          </a:p>
        </p:txBody>
      </p:sp>
      <p:sp>
        <p:nvSpPr>
          <p:cNvPr id="50" name="流程图: 过程 49">
            <a:extLst>
              <a:ext uri="{FF2B5EF4-FFF2-40B4-BE49-F238E27FC236}">
                <a16:creationId xmlns:a16="http://schemas.microsoft.com/office/drawing/2014/main" id="{AF87F3E3-DE08-E389-010D-FD5C564D19CB}"/>
              </a:ext>
            </a:extLst>
          </p:cNvPr>
          <p:cNvSpPr/>
          <p:nvPr/>
        </p:nvSpPr>
        <p:spPr>
          <a:xfrm>
            <a:off x="1567390" y="5502548"/>
            <a:ext cx="1464671" cy="614275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现实数据集</a:t>
            </a:r>
          </a:p>
        </p:txBody>
      </p: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EB20A748-F3DB-CAAF-12E0-CC124799CF9B}"/>
              </a:ext>
            </a:extLst>
          </p:cNvPr>
          <p:cNvCxnSpPr>
            <a:cxnSpLocks/>
            <a:stCxn id="50" idx="3"/>
            <a:endCxn id="27" idx="1"/>
          </p:cNvCxnSpPr>
          <p:nvPr/>
        </p:nvCxnSpPr>
        <p:spPr>
          <a:xfrm flipV="1">
            <a:off x="3032061" y="5063551"/>
            <a:ext cx="835055" cy="74613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CDA93D74-211D-E38F-513F-D475D1C621C9}"/>
              </a:ext>
            </a:extLst>
          </p:cNvPr>
          <p:cNvCxnSpPr>
            <a:cxnSpLocks/>
            <a:stCxn id="48" idx="3"/>
            <a:endCxn id="27" idx="1"/>
          </p:cNvCxnSpPr>
          <p:nvPr/>
        </p:nvCxnSpPr>
        <p:spPr>
          <a:xfrm>
            <a:off x="3032061" y="4299376"/>
            <a:ext cx="835055" cy="76417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12E833A3-E0CF-3006-EDE0-C04211665ACA}"/>
              </a:ext>
            </a:extLst>
          </p:cNvPr>
          <p:cNvCxnSpPr>
            <a:stCxn id="49" idx="3"/>
            <a:endCxn id="27" idx="1"/>
          </p:cNvCxnSpPr>
          <p:nvPr/>
        </p:nvCxnSpPr>
        <p:spPr>
          <a:xfrm>
            <a:off x="3039463" y="5061578"/>
            <a:ext cx="827653" cy="1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椭圆 64">
            <a:extLst>
              <a:ext uri="{FF2B5EF4-FFF2-40B4-BE49-F238E27FC236}">
                <a16:creationId xmlns:a16="http://schemas.microsoft.com/office/drawing/2014/main" id="{EDABD836-4F26-DE94-E019-230DB6411A73}"/>
              </a:ext>
            </a:extLst>
          </p:cNvPr>
          <p:cNvSpPr/>
          <p:nvPr/>
        </p:nvSpPr>
        <p:spPr>
          <a:xfrm>
            <a:off x="3264455" y="4900638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3F1A5620-2B4C-4325-D1A8-643E1B63EDB5}"/>
              </a:ext>
            </a:extLst>
          </p:cNvPr>
          <p:cNvCxnSpPr>
            <a:cxnSpLocks/>
            <a:stCxn id="27" idx="3"/>
            <a:endCxn id="4" idx="1"/>
          </p:cNvCxnSpPr>
          <p:nvPr/>
        </p:nvCxnSpPr>
        <p:spPr>
          <a:xfrm>
            <a:off x="5638342" y="5063551"/>
            <a:ext cx="1300532" cy="101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326B44D8-37CC-C8DE-9691-C4729817953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8558252" y="5073687"/>
            <a:ext cx="1299780" cy="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659548AD-D2CF-663C-3A8A-08CF532AAFD3}"/>
              </a:ext>
            </a:extLst>
          </p:cNvPr>
          <p:cNvSpPr txBox="1"/>
          <p:nvPr/>
        </p:nvSpPr>
        <p:spPr>
          <a:xfrm>
            <a:off x="8809703" y="4614333"/>
            <a:ext cx="115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Socket</a:t>
            </a:r>
            <a:endParaRPr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3BE55D6-B4AB-B555-FE73-8E13BE5DDA34}"/>
              </a:ext>
            </a:extLst>
          </p:cNvPr>
          <p:cNvSpPr txBox="1"/>
          <p:nvPr/>
        </p:nvSpPr>
        <p:spPr>
          <a:xfrm>
            <a:off x="10300868" y="3605708"/>
            <a:ext cx="1619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估计部分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4E09818-A39D-3746-B01B-4E9085C09F2F}"/>
              </a:ext>
            </a:extLst>
          </p:cNvPr>
          <p:cNvSpPr txBox="1"/>
          <p:nvPr/>
        </p:nvSpPr>
        <p:spPr>
          <a:xfrm>
            <a:off x="9979483" y="5932157"/>
            <a:ext cx="1635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M  </a:t>
            </a:r>
            <a:r>
              <a:rPr lang="zh-CN" altLang="en-US" dirty="0">
                <a:solidFill>
                  <a:schemeClr val="tx1"/>
                </a:solidFill>
              </a:rPr>
              <a:t>：权重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FD0DEF0A-57CC-5904-D8F6-5B96E355E40D}"/>
              </a:ext>
            </a:extLst>
          </p:cNvPr>
          <p:cNvSpPr txBox="1"/>
          <p:nvPr/>
        </p:nvSpPr>
        <p:spPr>
          <a:xfrm>
            <a:off x="9999809" y="2999912"/>
            <a:ext cx="1635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M  </a:t>
            </a:r>
            <a:r>
              <a:rPr lang="zh-CN" altLang="en-US" dirty="0">
                <a:solidFill>
                  <a:schemeClr val="tx1"/>
                </a:solidFill>
              </a:rPr>
              <a:t>：权重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33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过程 2">
            <a:extLst>
              <a:ext uri="{FF2B5EF4-FFF2-40B4-BE49-F238E27FC236}">
                <a16:creationId xmlns:a16="http://schemas.microsoft.com/office/drawing/2014/main" id="{CF061C2A-9D40-E77E-9ED8-B69C754691D4}"/>
              </a:ext>
            </a:extLst>
          </p:cNvPr>
          <p:cNvSpPr/>
          <p:nvPr/>
        </p:nvSpPr>
        <p:spPr>
          <a:xfrm>
            <a:off x="2889265" y="3094086"/>
            <a:ext cx="1240804" cy="131076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数据集</a:t>
            </a:r>
          </a:p>
        </p:txBody>
      </p:sp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E7FD7E4D-71E5-9D3E-916B-50C9551DFF55}"/>
              </a:ext>
            </a:extLst>
          </p:cNvPr>
          <p:cNvSpPr/>
          <p:nvPr/>
        </p:nvSpPr>
        <p:spPr>
          <a:xfrm>
            <a:off x="5607366" y="3054757"/>
            <a:ext cx="1240804" cy="131076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网络模型</a:t>
            </a:r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6635094B-86C4-2409-2947-2AE0D1F3E1AB}"/>
              </a:ext>
            </a:extLst>
          </p:cNvPr>
          <p:cNvSpPr/>
          <p:nvPr/>
        </p:nvSpPr>
        <p:spPr>
          <a:xfrm>
            <a:off x="8561960" y="3054757"/>
            <a:ext cx="1240804" cy="131076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Unity</a:t>
            </a:r>
            <a:endParaRPr lang="zh-CN" altLang="en-US" sz="2400" b="1" dirty="0"/>
          </a:p>
        </p:txBody>
      </p:sp>
      <p:sp>
        <p:nvSpPr>
          <p:cNvPr id="8" name="流程图: 过程 7">
            <a:extLst>
              <a:ext uri="{FF2B5EF4-FFF2-40B4-BE49-F238E27FC236}">
                <a16:creationId xmlns:a16="http://schemas.microsoft.com/office/drawing/2014/main" id="{36BD0976-3A98-1F9E-25D3-8BB359F32C0E}"/>
              </a:ext>
            </a:extLst>
          </p:cNvPr>
          <p:cNvSpPr/>
          <p:nvPr/>
        </p:nvSpPr>
        <p:spPr>
          <a:xfrm>
            <a:off x="448688" y="2623373"/>
            <a:ext cx="1453573" cy="82591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现实数据集生成</a:t>
            </a:r>
          </a:p>
        </p:txBody>
      </p: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36E67A65-F391-6742-3791-B12D7B19835F}"/>
              </a:ext>
            </a:extLst>
          </p:cNvPr>
          <p:cNvSpPr/>
          <p:nvPr/>
        </p:nvSpPr>
        <p:spPr>
          <a:xfrm>
            <a:off x="448688" y="3758999"/>
            <a:ext cx="1453573" cy="1487897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虚拟场景数据集生成</a:t>
            </a: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2CB74D69-0FFD-3290-E202-C7E5642A2C73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>
            <a:off x="1902261" y="3036328"/>
            <a:ext cx="987004" cy="71314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2ECCF113-2980-D476-C07F-55233C016343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 flipV="1">
            <a:off x="1902261" y="3749469"/>
            <a:ext cx="987004" cy="753479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245BD671-75F7-4839-69AF-F69B9C7B2A18}"/>
              </a:ext>
            </a:extLst>
          </p:cNvPr>
          <p:cNvSpPr/>
          <p:nvPr/>
        </p:nvSpPr>
        <p:spPr>
          <a:xfrm>
            <a:off x="5183090" y="345199"/>
            <a:ext cx="1996917" cy="855407"/>
          </a:xfrm>
          <a:prstGeom prst="ellips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TriHorn</a:t>
            </a:r>
            <a:r>
              <a:rPr lang="en-US" altLang="zh-CN" dirty="0"/>
              <a:t>-Net</a:t>
            </a:r>
            <a:endParaRPr lang="zh-CN" altLang="en-US" dirty="0"/>
          </a:p>
        </p:txBody>
      </p: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13727403-12CF-0A08-9F5F-89FA0A004101}"/>
              </a:ext>
            </a:extLst>
          </p:cNvPr>
          <p:cNvSpPr/>
          <p:nvPr/>
        </p:nvSpPr>
        <p:spPr>
          <a:xfrm>
            <a:off x="5229308" y="1598579"/>
            <a:ext cx="1904480" cy="529102"/>
          </a:xfrm>
          <a:prstGeom prst="flowChartProcess">
            <a:avLst/>
          </a:prstGeom>
          <a:solidFill>
            <a:srgbClr val="A5A5A5"/>
          </a:solidFill>
          <a:ln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训练</a:t>
            </a:r>
          </a:p>
        </p:txBody>
      </p:sp>
    </p:spTree>
    <p:extLst>
      <p:ext uri="{BB962C8B-B14F-4D97-AF65-F5344CB8AC3E}">
        <p14:creationId xmlns:p14="http://schemas.microsoft.com/office/powerpoint/2010/main" val="769144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过程 1">
            <a:extLst>
              <a:ext uri="{FF2B5EF4-FFF2-40B4-BE49-F238E27FC236}">
                <a16:creationId xmlns:a16="http://schemas.microsoft.com/office/drawing/2014/main" id="{69F71719-E7B4-0DB8-3712-5C13E2FD13C6}"/>
              </a:ext>
            </a:extLst>
          </p:cNvPr>
          <p:cNvSpPr/>
          <p:nvPr/>
        </p:nvSpPr>
        <p:spPr>
          <a:xfrm>
            <a:off x="4849816" y="518160"/>
            <a:ext cx="2492368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事件系统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7F1F4BE4-7DB9-74FB-00BD-135698F9C35B}"/>
              </a:ext>
            </a:extLst>
          </p:cNvPr>
          <p:cNvSpPr/>
          <p:nvPr/>
        </p:nvSpPr>
        <p:spPr>
          <a:xfrm>
            <a:off x="4746468" y="1696720"/>
            <a:ext cx="2699064" cy="965200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创建手势数据获取通知新事件监听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2776CD3-A33F-3B82-DDC5-37B576B9FC56}"/>
              </a:ext>
            </a:extLst>
          </p:cNvPr>
          <p:cNvSpPr/>
          <p:nvPr/>
        </p:nvSpPr>
        <p:spPr>
          <a:xfrm>
            <a:off x="4095573" y="3566160"/>
            <a:ext cx="4000854" cy="26279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训练部分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112CC4-7CEC-9BB0-3768-74F55B796E75}"/>
              </a:ext>
            </a:extLst>
          </p:cNvPr>
          <p:cNvSpPr txBox="1"/>
          <p:nvPr/>
        </p:nvSpPr>
        <p:spPr>
          <a:xfrm>
            <a:off x="5626892" y="5268649"/>
            <a:ext cx="1239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事件池</a:t>
            </a:r>
          </a:p>
        </p:txBody>
      </p: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A19DFA9B-1CF2-F6DF-C2E3-190A3190BDD9}"/>
              </a:ext>
            </a:extLst>
          </p:cNvPr>
          <p:cNvSpPr/>
          <p:nvPr/>
        </p:nvSpPr>
        <p:spPr>
          <a:xfrm>
            <a:off x="5945348" y="4199896"/>
            <a:ext cx="301304" cy="32902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sp>
        <p:nvSpPr>
          <p:cNvPr id="16" name="流程图: 过程 15">
            <a:extLst>
              <a:ext uri="{FF2B5EF4-FFF2-40B4-BE49-F238E27FC236}">
                <a16:creationId xmlns:a16="http://schemas.microsoft.com/office/drawing/2014/main" id="{D3925203-380C-D5A7-57DB-61F505511C1D}"/>
              </a:ext>
            </a:extLst>
          </p:cNvPr>
          <p:cNvSpPr/>
          <p:nvPr/>
        </p:nvSpPr>
        <p:spPr>
          <a:xfrm>
            <a:off x="478857" y="4330378"/>
            <a:ext cx="1995565" cy="1099547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通讯模块解析数据</a:t>
            </a:r>
          </a:p>
        </p:txBody>
      </p:sp>
      <p:sp>
        <p:nvSpPr>
          <p:cNvPr id="17" name="流程图: 过程 16">
            <a:extLst>
              <a:ext uri="{FF2B5EF4-FFF2-40B4-BE49-F238E27FC236}">
                <a16:creationId xmlns:a16="http://schemas.microsoft.com/office/drawing/2014/main" id="{6B4FEB17-39D1-215D-5084-A817591D663F}"/>
              </a:ext>
            </a:extLst>
          </p:cNvPr>
          <p:cNvSpPr/>
          <p:nvPr/>
        </p:nvSpPr>
        <p:spPr>
          <a:xfrm>
            <a:off x="9717577" y="4577646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手势更新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1616E1E-BC93-2415-E86D-0F8C66EED659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6096000" y="1123172"/>
            <a:ext cx="0" cy="5735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EF0846F-8162-FF0E-0804-A39E5FF6E64A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>
            <a:off x="6096000" y="2661920"/>
            <a:ext cx="0" cy="15379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8C9D4F1-C173-A63D-DDEE-90680E8EE3A6}"/>
              </a:ext>
            </a:extLst>
          </p:cNvPr>
          <p:cNvCxnSpPr>
            <a:cxnSpLocks/>
            <a:stCxn id="16" idx="3"/>
            <a:endCxn id="10" idx="1"/>
          </p:cNvCxnSpPr>
          <p:nvPr/>
        </p:nvCxnSpPr>
        <p:spPr>
          <a:xfrm>
            <a:off x="2474422" y="4880152"/>
            <a:ext cx="1621151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E6106F18-0705-4291-5407-B1BA6D8AD416}"/>
              </a:ext>
            </a:extLst>
          </p:cNvPr>
          <p:cNvSpPr txBox="1"/>
          <p:nvPr/>
        </p:nvSpPr>
        <p:spPr>
          <a:xfrm>
            <a:off x="2931049" y="4477410"/>
            <a:ext cx="707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触发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D6A5644-0B36-5F91-7680-53D1E3631221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8096427" y="4880152"/>
            <a:ext cx="1621150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00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过程 1">
            <a:extLst>
              <a:ext uri="{FF2B5EF4-FFF2-40B4-BE49-F238E27FC236}">
                <a16:creationId xmlns:a16="http://schemas.microsoft.com/office/drawing/2014/main" id="{69F71719-E7B4-0DB8-3712-5C13E2FD13C6}"/>
              </a:ext>
            </a:extLst>
          </p:cNvPr>
          <p:cNvSpPr/>
          <p:nvPr/>
        </p:nvSpPr>
        <p:spPr>
          <a:xfrm>
            <a:off x="478858" y="843280"/>
            <a:ext cx="2135102" cy="533891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</a:rPr>
              <a:t>Python</a:t>
            </a:r>
            <a:r>
              <a:rPr lang="zh-CN" altLang="en-US" sz="2400" b="1" dirty="0">
                <a:solidFill>
                  <a:sysClr val="windowText" lastClr="000000"/>
                </a:solidFill>
              </a:rPr>
              <a:t>线程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2776CD3-A33F-3B82-DDC5-37B576B9FC56}"/>
              </a:ext>
            </a:extLst>
          </p:cNvPr>
          <p:cNvSpPr/>
          <p:nvPr/>
        </p:nvSpPr>
        <p:spPr>
          <a:xfrm>
            <a:off x="3049093" y="3641350"/>
            <a:ext cx="4000854" cy="26279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训练部分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112CC4-7CEC-9BB0-3768-74F55B796E75}"/>
              </a:ext>
            </a:extLst>
          </p:cNvPr>
          <p:cNvSpPr txBox="1"/>
          <p:nvPr/>
        </p:nvSpPr>
        <p:spPr>
          <a:xfrm>
            <a:off x="5501599" y="5723803"/>
            <a:ext cx="1637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进程池</a:t>
            </a:r>
          </a:p>
        </p:txBody>
      </p: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A19DFA9B-1CF2-F6DF-C2E3-190A3190BDD9}"/>
              </a:ext>
            </a:extLst>
          </p:cNvPr>
          <p:cNvSpPr/>
          <p:nvPr/>
        </p:nvSpPr>
        <p:spPr>
          <a:xfrm>
            <a:off x="3744356" y="4530664"/>
            <a:ext cx="301304" cy="32902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sp>
        <p:nvSpPr>
          <p:cNvPr id="17" name="流程图: 过程 16">
            <a:extLst>
              <a:ext uri="{FF2B5EF4-FFF2-40B4-BE49-F238E27FC236}">
                <a16:creationId xmlns:a16="http://schemas.microsoft.com/office/drawing/2014/main" id="{6B4FEB17-39D1-215D-5084-A817591D663F}"/>
              </a:ext>
            </a:extLst>
          </p:cNvPr>
          <p:cNvSpPr/>
          <p:nvPr/>
        </p:nvSpPr>
        <p:spPr>
          <a:xfrm>
            <a:off x="7962788" y="2310077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释放锁</a:t>
            </a:r>
          </a:p>
        </p:txBody>
      </p:sp>
      <p:sp>
        <p:nvSpPr>
          <p:cNvPr id="4" name="菱形 3">
            <a:extLst>
              <a:ext uri="{FF2B5EF4-FFF2-40B4-BE49-F238E27FC236}">
                <a16:creationId xmlns:a16="http://schemas.microsoft.com/office/drawing/2014/main" id="{89AB04B9-F717-930A-96C8-11E2AA89F332}"/>
              </a:ext>
            </a:extLst>
          </p:cNvPr>
          <p:cNvSpPr/>
          <p:nvPr/>
        </p:nvSpPr>
        <p:spPr>
          <a:xfrm>
            <a:off x="3687247" y="588663"/>
            <a:ext cx="2541666" cy="1043124"/>
          </a:xfrm>
          <a:prstGeom prst="diamond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同步锁</a:t>
            </a:r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3C4D2183-3D7A-D81D-9870-7DE0E76CF409}"/>
              </a:ext>
            </a:extLst>
          </p:cNvPr>
          <p:cNvSpPr/>
          <p:nvPr/>
        </p:nvSpPr>
        <p:spPr>
          <a:xfrm>
            <a:off x="7962788" y="807719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发送数据</a:t>
            </a:r>
          </a:p>
        </p:txBody>
      </p:sp>
      <p:sp>
        <p:nvSpPr>
          <p:cNvPr id="8" name="流程图: 过程 7">
            <a:extLst>
              <a:ext uri="{FF2B5EF4-FFF2-40B4-BE49-F238E27FC236}">
                <a16:creationId xmlns:a16="http://schemas.microsoft.com/office/drawing/2014/main" id="{2E2C7439-1DE7-7717-0DFF-A5CE070A3E77}"/>
              </a:ext>
            </a:extLst>
          </p:cNvPr>
          <p:cNvSpPr/>
          <p:nvPr/>
        </p:nvSpPr>
        <p:spPr>
          <a:xfrm>
            <a:off x="3960297" y="2310077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阻塞</a:t>
            </a:r>
          </a:p>
        </p:txBody>
      </p: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2829E73E-7EA5-72A6-5E43-8CF00EB24BEE}"/>
              </a:ext>
            </a:extLst>
          </p:cNvPr>
          <p:cNvSpPr/>
          <p:nvPr/>
        </p:nvSpPr>
        <p:spPr>
          <a:xfrm>
            <a:off x="4807427" y="3998398"/>
            <a:ext cx="301304" cy="32902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7AEDDEFE-F01B-70B4-63A7-932169E7F809}"/>
              </a:ext>
            </a:extLst>
          </p:cNvPr>
          <p:cNvSpPr/>
          <p:nvPr/>
        </p:nvSpPr>
        <p:spPr>
          <a:xfrm>
            <a:off x="5200295" y="5042170"/>
            <a:ext cx="301304" cy="32902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83BB71A-0350-6175-75C2-3026305E7B91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2613960" y="1110225"/>
            <a:ext cx="1073287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B20DABC-03B2-2429-3629-952DEBDC4BD9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6228913" y="1110225"/>
            <a:ext cx="173387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179BC158-2A12-AB54-6DFF-5D38DFA2A352}"/>
              </a:ext>
            </a:extLst>
          </p:cNvPr>
          <p:cNvSpPr txBox="1"/>
          <p:nvPr/>
        </p:nvSpPr>
        <p:spPr>
          <a:xfrm>
            <a:off x="6544214" y="707481"/>
            <a:ext cx="151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获取成功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2231BA9-DEC7-A44C-E4E3-860796076417}"/>
              </a:ext>
            </a:extLst>
          </p:cNvPr>
          <p:cNvSpPr txBox="1"/>
          <p:nvPr/>
        </p:nvSpPr>
        <p:spPr>
          <a:xfrm>
            <a:off x="5026359" y="1810251"/>
            <a:ext cx="151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获取失败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A8EF191-9BF6-2E7C-38F4-8AE3F5A2C6BE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4958080" y="1631787"/>
            <a:ext cx="0" cy="6782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E429386-42A4-D1A2-840C-6BAE02BFDA67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60571" y="1412731"/>
            <a:ext cx="0" cy="8973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CAADAC21-056B-AF68-59F7-40694F0D36E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9958353" y="1110225"/>
            <a:ext cx="10957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B3BCE920-64BA-10CC-870D-CA6BDC69ED11}"/>
              </a:ext>
            </a:extLst>
          </p:cNvPr>
          <p:cNvCxnSpPr>
            <a:cxnSpLocks/>
            <a:stCxn id="17" idx="1"/>
            <a:endCxn id="8" idx="3"/>
          </p:cNvCxnSpPr>
          <p:nvPr/>
        </p:nvCxnSpPr>
        <p:spPr>
          <a:xfrm flipH="1">
            <a:off x="5955862" y="2612583"/>
            <a:ext cx="200692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9A4EFA66-FA70-93B2-D569-ADCE4477E12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4958079" y="2915089"/>
            <a:ext cx="1" cy="10833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C3D95476-53AF-BED7-A757-A7CD3332D743}"/>
              </a:ext>
            </a:extLst>
          </p:cNvPr>
          <p:cNvCxnSpPr>
            <a:cxnSpLocks/>
            <a:stCxn id="17" idx="1"/>
            <a:endCxn id="10" idx="3"/>
          </p:cNvCxnSpPr>
          <p:nvPr/>
        </p:nvCxnSpPr>
        <p:spPr>
          <a:xfrm rot="10800000" flipV="1">
            <a:off x="7049948" y="2612582"/>
            <a:ext cx="912841" cy="234276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F837C07E-D2A8-C896-2D1E-D9DF1F1CA88B}"/>
              </a:ext>
            </a:extLst>
          </p:cNvPr>
          <p:cNvSpPr txBox="1"/>
          <p:nvPr/>
        </p:nvSpPr>
        <p:spPr>
          <a:xfrm>
            <a:off x="7541887" y="3565884"/>
            <a:ext cx="159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通知</a:t>
            </a:r>
          </a:p>
        </p:txBody>
      </p: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EB95B540-452F-7778-4BBA-8DBB5C419FF0}"/>
              </a:ext>
            </a:extLst>
          </p:cNvPr>
          <p:cNvCxnSpPr>
            <a:cxnSpLocks/>
            <a:stCxn id="15" idx="1"/>
            <a:endCxn id="2" idx="2"/>
          </p:cNvCxnSpPr>
          <p:nvPr/>
        </p:nvCxnSpPr>
        <p:spPr>
          <a:xfrm rot="10800000">
            <a:off x="1546410" y="1377171"/>
            <a:ext cx="2197947" cy="331800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E7957998-4D5C-F29A-E6BB-68111D7ACC05}"/>
              </a:ext>
            </a:extLst>
          </p:cNvPr>
          <p:cNvSpPr txBox="1"/>
          <p:nvPr/>
        </p:nvSpPr>
        <p:spPr>
          <a:xfrm>
            <a:off x="1525364" y="3998398"/>
            <a:ext cx="16504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随机一个进程获取资源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3A5BF47-74EB-9EE3-35E9-C16AD3036C2F}"/>
              </a:ext>
            </a:extLst>
          </p:cNvPr>
          <p:cNvSpPr txBox="1"/>
          <p:nvPr/>
        </p:nvSpPr>
        <p:spPr>
          <a:xfrm>
            <a:off x="10176256" y="707481"/>
            <a:ext cx="151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3062436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06"/>
          <a:stretch>
            <a:fillRect/>
          </a:stretch>
        </p:blipFill>
        <p:spPr>
          <a:xfrm>
            <a:off x="1524" y="0"/>
            <a:ext cx="4741926" cy="6858000"/>
          </a:xfrm>
          <a:prstGeom prst="rect">
            <a:avLst/>
          </a:prstGeom>
        </p:spPr>
      </p:pic>
      <p:sp>
        <p:nvSpPr>
          <p:cNvPr id="7" name="等腰三角形 6"/>
          <p:cNvSpPr/>
          <p:nvPr/>
        </p:nvSpPr>
        <p:spPr>
          <a:xfrm rot="5400000">
            <a:off x="3701830" y="3222077"/>
            <a:ext cx="480060" cy="413846"/>
          </a:xfrm>
          <a:prstGeom prst="triangle">
            <a:avLst/>
          </a:prstGeom>
          <a:solidFill>
            <a:srgbClr val="C00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748768" y="540750"/>
            <a:ext cx="684290" cy="654310"/>
            <a:chOff x="6130971" y="1234452"/>
            <a:chExt cx="684290" cy="654310"/>
          </a:xfrm>
        </p:grpSpPr>
        <p:sp>
          <p:nvSpPr>
            <p:cNvPr id="12" name="圆角矩形 11"/>
            <p:cNvSpPr/>
            <p:nvPr/>
          </p:nvSpPr>
          <p:spPr>
            <a:xfrm>
              <a:off x="6175941" y="1249442"/>
              <a:ext cx="639320" cy="639320"/>
            </a:xfrm>
            <a:prstGeom prst="roundRect">
              <a:avLst/>
            </a:prstGeom>
            <a:solidFill>
              <a:srgbClr val="FCFCF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130971" y="1234452"/>
              <a:ext cx="546945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  </a:t>
              </a:r>
              <a:r>
                <a:rPr lang="en-US" altLang="zh-CN" sz="3600" dirty="0">
                  <a:solidFill>
                    <a:srgbClr val="C00102"/>
                  </a:solidFill>
                  <a:latin typeface="Impact" panose="020B0806030902050204" pitchFamily="34" charset="0"/>
                </a:rPr>
                <a:t>1</a:t>
              </a:r>
              <a:endParaRPr lang="en-US" altLang="zh-CN" sz="2800" dirty="0">
                <a:solidFill>
                  <a:srgbClr val="C00102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733778" y="1487124"/>
            <a:ext cx="699280" cy="654310"/>
            <a:chOff x="6115981" y="2180826"/>
            <a:chExt cx="699280" cy="654310"/>
          </a:xfrm>
        </p:grpSpPr>
        <p:sp>
          <p:nvSpPr>
            <p:cNvPr id="16" name="圆角矩形 15"/>
            <p:cNvSpPr/>
            <p:nvPr/>
          </p:nvSpPr>
          <p:spPr>
            <a:xfrm>
              <a:off x="6175941" y="2195816"/>
              <a:ext cx="639320" cy="63932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115981" y="2180826"/>
              <a:ext cx="603050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  </a:t>
              </a:r>
              <a:r>
                <a:rPr lang="en-US" altLang="zh-CN" sz="3600" dirty="0">
                  <a:solidFill>
                    <a:srgbClr val="C00102"/>
                  </a:solidFill>
                  <a:latin typeface="Impact" panose="020B0806030902050204" pitchFamily="34" charset="0"/>
                </a:rPr>
                <a:t>2</a:t>
              </a:r>
              <a:endParaRPr lang="en-US" altLang="zh-CN" sz="2800" dirty="0">
                <a:solidFill>
                  <a:srgbClr val="C00102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733778" y="2453790"/>
            <a:ext cx="699280" cy="654310"/>
            <a:chOff x="6115981" y="3147492"/>
            <a:chExt cx="699280" cy="654310"/>
          </a:xfrm>
        </p:grpSpPr>
        <p:sp>
          <p:nvSpPr>
            <p:cNvPr id="23" name="圆角矩形 22"/>
            <p:cNvSpPr/>
            <p:nvPr/>
          </p:nvSpPr>
          <p:spPr>
            <a:xfrm>
              <a:off x="6175941" y="3162482"/>
              <a:ext cx="639320" cy="63932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115981" y="3147492"/>
              <a:ext cx="61587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  </a:t>
              </a:r>
              <a:r>
                <a:rPr lang="en-US" altLang="zh-CN" sz="3600" dirty="0">
                  <a:solidFill>
                    <a:srgbClr val="C00102"/>
                  </a:solidFill>
                  <a:latin typeface="Impact" panose="020B0806030902050204" pitchFamily="34" charset="0"/>
                </a:rPr>
                <a:t>3</a:t>
              </a:r>
              <a:endParaRPr lang="en-US" altLang="zh-CN" sz="2800" dirty="0">
                <a:solidFill>
                  <a:srgbClr val="C00102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733778" y="3433253"/>
            <a:ext cx="699280" cy="654310"/>
            <a:chOff x="6115981" y="4126955"/>
            <a:chExt cx="699280" cy="654310"/>
          </a:xfrm>
        </p:grpSpPr>
        <p:sp>
          <p:nvSpPr>
            <p:cNvPr id="26" name="圆角矩形 25"/>
            <p:cNvSpPr/>
            <p:nvPr/>
          </p:nvSpPr>
          <p:spPr>
            <a:xfrm>
              <a:off x="6175941" y="4141945"/>
              <a:ext cx="639320" cy="63932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115981" y="4126955"/>
              <a:ext cx="601447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  </a:t>
              </a:r>
              <a:r>
                <a:rPr lang="en-US" altLang="zh-CN" sz="3600" dirty="0">
                  <a:solidFill>
                    <a:srgbClr val="C00102"/>
                  </a:solidFill>
                  <a:latin typeface="Impact" panose="020B0806030902050204" pitchFamily="34" charset="0"/>
                </a:rPr>
                <a:t>4</a:t>
              </a:r>
              <a:endParaRPr lang="en-US" altLang="zh-CN" sz="2800" dirty="0">
                <a:solidFill>
                  <a:srgbClr val="C00102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733778" y="4433582"/>
            <a:ext cx="699280" cy="646331"/>
            <a:chOff x="6115981" y="5127284"/>
            <a:chExt cx="699280" cy="646331"/>
          </a:xfrm>
        </p:grpSpPr>
        <p:sp>
          <p:nvSpPr>
            <p:cNvPr id="29" name="圆角矩形 28"/>
            <p:cNvSpPr/>
            <p:nvPr/>
          </p:nvSpPr>
          <p:spPr>
            <a:xfrm>
              <a:off x="6175941" y="5128419"/>
              <a:ext cx="639320" cy="63932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115981" y="5127284"/>
              <a:ext cx="619080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  </a:t>
              </a:r>
              <a:r>
                <a:rPr lang="en-US" altLang="zh-CN" sz="3600" dirty="0">
                  <a:solidFill>
                    <a:srgbClr val="C00102"/>
                  </a:solidFill>
                  <a:latin typeface="Impact" panose="020B0806030902050204" pitchFamily="34" charset="0"/>
                </a:rPr>
                <a:t>5</a:t>
              </a:r>
              <a:endParaRPr lang="en-US" altLang="zh-CN" sz="2800" dirty="0">
                <a:solidFill>
                  <a:srgbClr val="C00102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7751749" y="25576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D3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课题难点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751749" y="353707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D3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成果形式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751749" y="45235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D3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计划进度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980000" y="2348865"/>
            <a:ext cx="2160270" cy="2160270"/>
            <a:chOff x="980000" y="2348865"/>
            <a:chExt cx="2160270" cy="2160270"/>
          </a:xfrm>
        </p:grpSpPr>
        <p:sp>
          <p:nvSpPr>
            <p:cNvPr id="3" name="椭圆 2"/>
            <p:cNvSpPr/>
            <p:nvPr/>
          </p:nvSpPr>
          <p:spPr>
            <a:xfrm>
              <a:off x="980000" y="2348865"/>
              <a:ext cx="2160270" cy="2160270"/>
            </a:xfrm>
            <a:prstGeom prst="ellipse">
              <a:avLst/>
            </a:pr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文本框 20"/>
            <p:cNvSpPr>
              <a:spLocks noChangeArrowheads="1"/>
            </p:cNvSpPr>
            <p:nvPr/>
          </p:nvSpPr>
          <p:spPr bwMode="auto">
            <a:xfrm>
              <a:off x="1078135" y="3019458"/>
              <a:ext cx="196399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   录</a:t>
              </a:r>
              <a:endParaRPr lang="en-US" sz="4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D81BA3F8-D249-6246-3CDE-015EFE75393E}"/>
              </a:ext>
            </a:extLst>
          </p:cNvPr>
          <p:cNvSpPr txBox="1"/>
          <p:nvPr/>
        </p:nvSpPr>
        <p:spPr>
          <a:xfrm>
            <a:off x="7754773" y="660219"/>
            <a:ext cx="3359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D3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题目与背景</a:t>
            </a:r>
            <a:endParaRPr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EA3995-F1E0-439E-61DD-0F291B166D2A}"/>
              </a:ext>
            </a:extLst>
          </p:cNvPr>
          <p:cNvSpPr txBox="1"/>
          <p:nvPr/>
        </p:nvSpPr>
        <p:spPr>
          <a:xfrm>
            <a:off x="7751749" y="1612623"/>
            <a:ext cx="26666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D3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zh-CN" altLang="en-US" sz="2400" b="1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CC4FF0D-CFFF-2B17-CE9F-7079C83C7734}"/>
              </a:ext>
            </a:extLst>
          </p:cNvPr>
          <p:cNvGrpSpPr/>
          <p:nvPr/>
        </p:nvGrpSpPr>
        <p:grpSpPr>
          <a:xfrm>
            <a:off x="6733778" y="5434977"/>
            <a:ext cx="699280" cy="646331"/>
            <a:chOff x="6115981" y="5127284"/>
            <a:chExt cx="699280" cy="646331"/>
          </a:xfrm>
        </p:grpSpPr>
        <p:sp>
          <p:nvSpPr>
            <p:cNvPr id="8" name="圆角矩形 28">
              <a:extLst>
                <a:ext uri="{FF2B5EF4-FFF2-40B4-BE49-F238E27FC236}">
                  <a16:creationId xmlns:a16="http://schemas.microsoft.com/office/drawing/2014/main" id="{BBD8E1A1-1609-FA2D-CDC6-3C5430CC09C3}"/>
                </a:ext>
              </a:extLst>
            </p:cNvPr>
            <p:cNvSpPr/>
            <p:nvPr/>
          </p:nvSpPr>
          <p:spPr>
            <a:xfrm>
              <a:off x="6175941" y="5128419"/>
              <a:ext cx="639320" cy="63932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CD3D438-2AC7-B1E5-211A-DD66ABA9FF8A}"/>
                </a:ext>
              </a:extLst>
            </p:cNvPr>
            <p:cNvSpPr txBox="1"/>
            <p:nvPr/>
          </p:nvSpPr>
          <p:spPr>
            <a:xfrm>
              <a:off x="6115981" y="5127284"/>
              <a:ext cx="659155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  </a:t>
              </a:r>
              <a:r>
                <a:rPr lang="en-US" altLang="zh-CN" sz="3600" dirty="0">
                  <a:solidFill>
                    <a:srgbClr val="C00102"/>
                  </a:solidFill>
                  <a:latin typeface="Impact" panose="020B0806030902050204" pitchFamily="34" charset="0"/>
                </a:rPr>
                <a:t>6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5AD07EF9-8627-EB91-BBD1-36035AA5AE3F}"/>
              </a:ext>
            </a:extLst>
          </p:cNvPr>
          <p:cNvSpPr txBox="1"/>
          <p:nvPr/>
        </p:nvSpPr>
        <p:spPr>
          <a:xfrm>
            <a:off x="7751749" y="55139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D3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论文翻译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/>
      <p:bldP spid="34" grpId="0"/>
      <p:bldP spid="35" grpId="0"/>
      <p:bldP spid="5" grpId="0"/>
      <p:bldP spid="6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过程 1">
            <a:extLst>
              <a:ext uri="{FF2B5EF4-FFF2-40B4-BE49-F238E27FC236}">
                <a16:creationId xmlns:a16="http://schemas.microsoft.com/office/drawing/2014/main" id="{69F71719-E7B4-0DB8-3712-5C13E2FD13C6}"/>
              </a:ext>
            </a:extLst>
          </p:cNvPr>
          <p:cNvSpPr/>
          <p:nvPr/>
        </p:nvSpPr>
        <p:spPr>
          <a:xfrm>
            <a:off x="727711" y="481143"/>
            <a:ext cx="2135102" cy="533891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主线程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2776CD3-A33F-3B82-DDC5-37B576B9FC56}"/>
              </a:ext>
            </a:extLst>
          </p:cNvPr>
          <p:cNvSpPr/>
          <p:nvPr/>
        </p:nvSpPr>
        <p:spPr>
          <a:xfrm>
            <a:off x="3088846" y="2556376"/>
            <a:ext cx="4257054" cy="121834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训练部分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112CC4-7CEC-9BB0-3768-74F55B796E75}"/>
              </a:ext>
            </a:extLst>
          </p:cNvPr>
          <p:cNvSpPr txBox="1"/>
          <p:nvPr/>
        </p:nvSpPr>
        <p:spPr>
          <a:xfrm>
            <a:off x="6238780" y="2929817"/>
            <a:ext cx="1637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进程池</a:t>
            </a:r>
          </a:p>
        </p:txBody>
      </p: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A19DFA9B-1CF2-F6DF-C2E3-190A3190BDD9}"/>
              </a:ext>
            </a:extLst>
          </p:cNvPr>
          <p:cNvSpPr/>
          <p:nvPr/>
        </p:nvSpPr>
        <p:spPr>
          <a:xfrm>
            <a:off x="4892973" y="3275414"/>
            <a:ext cx="301304" cy="32902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sp>
        <p:nvSpPr>
          <p:cNvPr id="17" name="流程图: 过程 16">
            <a:extLst>
              <a:ext uri="{FF2B5EF4-FFF2-40B4-BE49-F238E27FC236}">
                <a16:creationId xmlns:a16="http://schemas.microsoft.com/office/drawing/2014/main" id="{6B4FEB17-39D1-215D-5084-A817591D663F}"/>
              </a:ext>
            </a:extLst>
          </p:cNvPr>
          <p:cNvSpPr/>
          <p:nvPr/>
        </p:nvSpPr>
        <p:spPr>
          <a:xfrm>
            <a:off x="8071430" y="1639998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释放锁</a:t>
            </a:r>
          </a:p>
        </p:txBody>
      </p:sp>
      <p:sp>
        <p:nvSpPr>
          <p:cNvPr id="4" name="菱形 3">
            <a:extLst>
              <a:ext uri="{FF2B5EF4-FFF2-40B4-BE49-F238E27FC236}">
                <a16:creationId xmlns:a16="http://schemas.microsoft.com/office/drawing/2014/main" id="{89AB04B9-F717-930A-96C8-11E2AA89F332}"/>
              </a:ext>
            </a:extLst>
          </p:cNvPr>
          <p:cNvSpPr/>
          <p:nvPr/>
        </p:nvSpPr>
        <p:spPr>
          <a:xfrm>
            <a:off x="3775024" y="226525"/>
            <a:ext cx="2541666" cy="1043124"/>
          </a:xfrm>
          <a:prstGeom prst="diamond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同步锁</a:t>
            </a:r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3C4D2183-3D7A-D81D-9870-7DE0E76CF409}"/>
              </a:ext>
            </a:extLst>
          </p:cNvPr>
          <p:cNvSpPr/>
          <p:nvPr/>
        </p:nvSpPr>
        <p:spPr>
          <a:xfrm>
            <a:off x="8071430" y="445581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数据预处理</a:t>
            </a:r>
          </a:p>
        </p:txBody>
      </p:sp>
      <p:sp>
        <p:nvSpPr>
          <p:cNvPr id="8" name="流程图: 过程 7">
            <a:extLst>
              <a:ext uri="{FF2B5EF4-FFF2-40B4-BE49-F238E27FC236}">
                <a16:creationId xmlns:a16="http://schemas.microsoft.com/office/drawing/2014/main" id="{2E2C7439-1DE7-7717-0DFF-A5CE070A3E77}"/>
              </a:ext>
            </a:extLst>
          </p:cNvPr>
          <p:cNvSpPr/>
          <p:nvPr/>
        </p:nvSpPr>
        <p:spPr>
          <a:xfrm>
            <a:off x="4048074" y="1668624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阻塞</a:t>
            </a:r>
          </a:p>
        </p:txBody>
      </p: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2829E73E-7EA5-72A6-5E43-8CF00EB24BEE}"/>
              </a:ext>
            </a:extLst>
          </p:cNvPr>
          <p:cNvSpPr/>
          <p:nvPr/>
        </p:nvSpPr>
        <p:spPr>
          <a:xfrm>
            <a:off x="4892973" y="2741522"/>
            <a:ext cx="301304" cy="32902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83BB71A-0350-6175-75C2-3026305E7B91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2862813" y="748087"/>
            <a:ext cx="912211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B20DABC-03B2-2429-3629-952DEBDC4BD9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6316690" y="748087"/>
            <a:ext cx="175474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179BC158-2A12-AB54-6DFF-5D38DFA2A352}"/>
              </a:ext>
            </a:extLst>
          </p:cNvPr>
          <p:cNvSpPr txBox="1"/>
          <p:nvPr/>
        </p:nvSpPr>
        <p:spPr>
          <a:xfrm>
            <a:off x="6652856" y="345343"/>
            <a:ext cx="151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获取成功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2231BA9-DEC7-A44C-E4E3-860796076417}"/>
              </a:ext>
            </a:extLst>
          </p:cNvPr>
          <p:cNvSpPr txBox="1"/>
          <p:nvPr/>
        </p:nvSpPr>
        <p:spPr>
          <a:xfrm>
            <a:off x="5135001" y="1249976"/>
            <a:ext cx="151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获取失败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A8EF191-9BF6-2E7C-38F4-8AE3F5A2C6BE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5045857" y="1269649"/>
            <a:ext cx="0" cy="3989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E429386-42A4-D1A2-840C-6BAE02BFDA67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9069213" y="1050593"/>
            <a:ext cx="0" cy="5894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B3BCE920-64BA-10CC-870D-CA6BDC69ED11}"/>
              </a:ext>
            </a:extLst>
          </p:cNvPr>
          <p:cNvCxnSpPr>
            <a:cxnSpLocks/>
            <a:stCxn id="17" idx="1"/>
            <a:endCxn id="8" idx="3"/>
          </p:cNvCxnSpPr>
          <p:nvPr/>
        </p:nvCxnSpPr>
        <p:spPr>
          <a:xfrm flipH="1">
            <a:off x="6043639" y="1942504"/>
            <a:ext cx="2027791" cy="286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9A4EFA66-FA70-93B2-D569-ADCE4477E12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5043625" y="2273636"/>
            <a:ext cx="2232" cy="4678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C3D95476-53AF-BED7-A757-A7CD3332D743}"/>
              </a:ext>
            </a:extLst>
          </p:cNvPr>
          <p:cNvCxnSpPr>
            <a:cxnSpLocks/>
            <a:stCxn id="17" idx="1"/>
            <a:endCxn id="10" idx="3"/>
          </p:cNvCxnSpPr>
          <p:nvPr/>
        </p:nvCxnSpPr>
        <p:spPr>
          <a:xfrm rot="10800000" flipV="1">
            <a:off x="7345900" y="1942504"/>
            <a:ext cx="725530" cy="122304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F837C07E-D2A8-C896-2D1E-D9DF1F1CA88B}"/>
              </a:ext>
            </a:extLst>
          </p:cNvPr>
          <p:cNvSpPr txBox="1"/>
          <p:nvPr/>
        </p:nvSpPr>
        <p:spPr>
          <a:xfrm>
            <a:off x="7773764" y="2406967"/>
            <a:ext cx="159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通知通信线程</a:t>
            </a:r>
          </a:p>
        </p:txBody>
      </p: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EB95B540-452F-7778-4BBA-8DBB5C419FF0}"/>
              </a:ext>
            </a:extLst>
          </p:cNvPr>
          <p:cNvCxnSpPr>
            <a:cxnSpLocks/>
            <a:stCxn id="15" idx="1"/>
            <a:endCxn id="64" idx="0"/>
          </p:cNvCxnSpPr>
          <p:nvPr/>
        </p:nvCxnSpPr>
        <p:spPr>
          <a:xfrm rot="10800000" flipV="1">
            <a:off x="1772203" y="3439926"/>
            <a:ext cx="3120770" cy="1965673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E7957998-4D5C-F29A-E6BB-68111D7ACC05}"/>
              </a:ext>
            </a:extLst>
          </p:cNvPr>
          <p:cNvSpPr txBox="1"/>
          <p:nvPr/>
        </p:nvSpPr>
        <p:spPr>
          <a:xfrm>
            <a:off x="1890826" y="4117789"/>
            <a:ext cx="16504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通信线程获取资源</a:t>
            </a:r>
          </a:p>
        </p:txBody>
      </p:sp>
      <p:sp>
        <p:nvSpPr>
          <p:cNvPr id="64" name="流程图: 过程 63">
            <a:extLst>
              <a:ext uri="{FF2B5EF4-FFF2-40B4-BE49-F238E27FC236}">
                <a16:creationId xmlns:a16="http://schemas.microsoft.com/office/drawing/2014/main" id="{B337C013-12C0-9200-3F22-5E8A27D13C85}"/>
              </a:ext>
            </a:extLst>
          </p:cNvPr>
          <p:cNvSpPr/>
          <p:nvPr/>
        </p:nvSpPr>
        <p:spPr>
          <a:xfrm>
            <a:off x="704652" y="5405600"/>
            <a:ext cx="2135102" cy="533891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通信线程</a:t>
            </a:r>
          </a:p>
        </p:txBody>
      </p:sp>
      <p:sp>
        <p:nvSpPr>
          <p:cNvPr id="68" name="流程图: 过程 67">
            <a:extLst>
              <a:ext uri="{FF2B5EF4-FFF2-40B4-BE49-F238E27FC236}">
                <a16:creationId xmlns:a16="http://schemas.microsoft.com/office/drawing/2014/main" id="{F748CDC5-91C6-44A7-03B9-F5668CB28197}"/>
              </a:ext>
            </a:extLst>
          </p:cNvPr>
          <p:cNvSpPr/>
          <p:nvPr/>
        </p:nvSpPr>
        <p:spPr>
          <a:xfrm>
            <a:off x="8048371" y="4118938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释放锁</a:t>
            </a:r>
          </a:p>
        </p:txBody>
      </p:sp>
      <p:sp>
        <p:nvSpPr>
          <p:cNvPr id="69" name="菱形 68">
            <a:extLst>
              <a:ext uri="{FF2B5EF4-FFF2-40B4-BE49-F238E27FC236}">
                <a16:creationId xmlns:a16="http://schemas.microsoft.com/office/drawing/2014/main" id="{2DFADDC9-28C1-1C2A-E8B4-0D007DC02C5A}"/>
              </a:ext>
            </a:extLst>
          </p:cNvPr>
          <p:cNvSpPr/>
          <p:nvPr/>
        </p:nvSpPr>
        <p:spPr>
          <a:xfrm>
            <a:off x="3778985" y="5150983"/>
            <a:ext cx="2541666" cy="1043124"/>
          </a:xfrm>
          <a:prstGeom prst="diamond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同步锁</a:t>
            </a:r>
          </a:p>
        </p:txBody>
      </p:sp>
      <p:sp>
        <p:nvSpPr>
          <p:cNvPr id="70" name="流程图: 过程 69">
            <a:extLst>
              <a:ext uri="{FF2B5EF4-FFF2-40B4-BE49-F238E27FC236}">
                <a16:creationId xmlns:a16="http://schemas.microsoft.com/office/drawing/2014/main" id="{A4780CD9-0D90-6ABB-8F57-E4683C786BC1}"/>
              </a:ext>
            </a:extLst>
          </p:cNvPr>
          <p:cNvSpPr/>
          <p:nvPr/>
        </p:nvSpPr>
        <p:spPr>
          <a:xfrm>
            <a:off x="8048370" y="5370039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发送数据</a:t>
            </a:r>
          </a:p>
        </p:txBody>
      </p:sp>
      <p:sp>
        <p:nvSpPr>
          <p:cNvPr id="71" name="流程图: 过程 70">
            <a:extLst>
              <a:ext uri="{FF2B5EF4-FFF2-40B4-BE49-F238E27FC236}">
                <a16:creationId xmlns:a16="http://schemas.microsoft.com/office/drawing/2014/main" id="{E134BC68-355D-85E7-CCE4-75D4DE3AFC1D}"/>
              </a:ext>
            </a:extLst>
          </p:cNvPr>
          <p:cNvSpPr/>
          <p:nvPr/>
        </p:nvSpPr>
        <p:spPr>
          <a:xfrm>
            <a:off x="4045843" y="4117789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阻塞</a:t>
            </a:r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40276A95-56FC-5DE8-965E-6DAA1CE03A1A}"/>
              </a:ext>
            </a:extLst>
          </p:cNvPr>
          <p:cNvCxnSpPr>
            <a:cxnSpLocks/>
            <a:stCxn id="64" idx="3"/>
            <a:endCxn id="69" idx="1"/>
          </p:cNvCxnSpPr>
          <p:nvPr/>
        </p:nvCxnSpPr>
        <p:spPr>
          <a:xfrm flipV="1">
            <a:off x="2839754" y="5672545"/>
            <a:ext cx="939231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C16D81DF-5516-FB8D-9CCF-6921A00CE695}"/>
              </a:ext>
            </a:extLst>
          </p:cNvPr>
          <p:cNvCxnSpPr>
            <a:cxnSpLocks/>
            <a:stCxn id="69" idx="3"/>
            <a:endCxn id="70" idx="1"/>
          </p:cNvCxnSpPr>
          <p:nvPr/>
        </p:nvCxnSpPr>
        <p:spPr>
          <a:xfrm>
            <a:off x="6320651" y="5672545"/>
            <a:ext cx="172771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42E8B93E-05B5-7F65-3FEE-5BE312A6DCD9}"/>
              </a:ext>
            </a:extLst>
          </p:cNvPr>
          <p:cNvSpPr txBox="1"/>
          <p:nvPr/>
        </p:nvSpPr>
        <p:spPr>
          <a:xfrm>
            <a:off x="6770008" y="5269801"/>
            <a:ext cx="151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获取成功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B097EA7-0493-0CFA-64B9-97D48F947CB0}"/>
              </a:ext>
            </a:extLst>
          </p:cNvPr>
          <p:cNvSpPr txBox="1"/>
          <p:nvPr/>
        </p:nvSpPr>
        <p:spPr>
          <a:xfrm>
            <a:off x="5132769" y="4798915"/>
            <a:ext cx="151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获取失败</a:t>
            </a: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70F709F-5960-BC56-BB6F-3248A3EFD11E}"/>
              </a:ext>
            </a:extLst>
          </p:cNvPr>
          <p:cNvCxnSpPr>
            <a:cxnSpLocks/>
            <a:stCxn id="69" idx="0"/>
            <a:endCxn id="71" idx="2"/>
          </p:cNvCxnSpPr>
          <p:nvPr/>
        </p:nvCxnSpPr>
        <p:spPr>
          <a:xfrm flipH="1" flipV="1">
            <a:off x="5043626" y="4722801"/>
            <a:ext cx="6192" cy="4281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75B9AFDC-2ACF-E820-0608-8C9FCFF20078}"/>
              </a:ext>
            </a:extLst>
          </p:cNvPr>
          <p:cNvCxnSpPr>
            <a:cxnSpLocks/>
            <a:stCxn id="70" idx="0"/>
            <a:endCxn id="68" idx="2"/>
          </p:cNvCxnSpPr>
          <p:nvPr/>
        </p:nvCxnSpPr>
        <p:spPr>
          <a:xfrm flipV="1">
            <a:off x="9046153" y="4723950"/>
            <a:ext cx="1" cy="6460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093F7E01-85EF-E6AB-2BB2-6E479405E3DD}"/>
              </a:ext>
            </a:extLst>
          </p:cNvPr>
          <p:cNvCxnSpPr>
            <a:cxnSpLocks/>
            <a:stCxn id="68" idx="1"/>
            <a:endCxn id="71" idx="3"/>
          </p:cNvCxnSpPr>
          <p:nvPr/>
        </p:nvCxnSpPr>
        <p:spPr>
          <a:xfrm flipH="1" flipV="1">
            <a:off x="6041408" y="4420295"/>
            <a:ext cx="2006963" cy="11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连接符: 肘形 80">
            <a:extLst>
              <a:ext uri="{FF2B5EF4-FFF2-40B4-BE49-F238E27FC236}">
                <a16:creationId xmlns:a16="http://schemas.microsoft.com/office/drawing/2014/main" id="{9129145B-616F-4FAE-82ED-A67717B16BAD}"/>
              </a:ext>
            </a:extLst>
          </p:cNvPr>
          <p:cNvCxnSpPr>
            <a:cxnSpLocks/>
            <a:stCxn id="68" idx="1"/>
            <a:endCxn id="10" idx="3"/>
          </p:cNvCxnSpPr>
          <p:nvPr/>
        </p:nvCxnSpPr>
        <p:spPr>
          <a:xfrm rot="10800000">
            <a:off x="7345901" y="3165546"/>
            <a:ext cx="702471" cy="1255898"/>
          </a:xfrm>
          <a:prstGeom prst="bentConnector3">
            <a:avLst>
              <a:gd name="adj1" fmla="val 48712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连接符: 肘形 82">
            <a:extLst>
              <a:ext uri="{FF2B5EF4-FFF2-40B4-BE49-F238E27FC236}">
                <a16:creationId xmlns:a16="http://schemas.microsoft.com/office/drawing/2014/main" id="{4B647B2C-617E-64DD-D278-2C70CFC04A9D}"/>
              </a:ext>
            </a:extLst>
          </p:cNvPr>
          <p:cNvCxnSpPr>
            <a:cxnSpLocks/>
            <a:stCxn id="9" idx="1"/>
            <a:endCxn id="2" idx="2"/>
          </p:cNvCxnSpPr>
          <p:nvPr/>
        </p:nvCxnSpPr>
        <p:spPr>
          <a:xfrm rot="10800000">
            <a:off x="1795263" y="1015035"/>
            <a:ext cx="3097711" cy="189100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34CE9F50-5053-E8D1-26EF-A27B0B150451}"/>
              </a:ext>
            </a:extLst>
          </p:cNvPr>
          <p:cNvSpPr txBox="1"/>
          <p:nvPr/>
        </p:nvSpPr>
        <p:spPr>
          <a:xfrm>
            <a:off x="1863871" y="1711649"/>
            <a:ext cx="16504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主进程获取资源</a:t>
            </a:r>
          </a:p>
        </p:txBody>
      </p: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612868BB-726D-615E-D752-826439DB16A2}"/>
              </a:ext>
            </a:extLst>
          </p:cNvPr>
          <p:cNvCxnSpPr>
            <a:cxnSpLocks/>
            <a:stCxn id="71" idx="0"/>
            <a:endCxn id="15" idx="2"/>
          </p:cNvCxnSpPr>
          <p:nvPr/>
        </p:nvCxnSpPr>
        <p:spPr>
          <a:xfrm flipH="1" flipV="1">
            <a:off x="5043625" y="3604440"/>
            <a:ext cx="1" cy="5133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文本框 132">
            <a:extLst>
              <a:ext uri="{FF2B5EF4-FFF2-40B4-BE49-F238E27FC236}">
                <a16:creationId xmlns:a16="http://schemas.microsoft.com/office/drawing/2014/main" id="{435D3E80-BF07-FE9D-8ED5-9BC46E2D9B9C}"/>
              </a:ext>
            </a:extLst>
          </p:cNvPr>
          <p:cNvSpPr txBox="1"/>
          <p:nvPr/>
        </p:nvSpPr>
        <p:spPr>
          <a:xfrm>
            <a:off x="7773764" y="3580257"/>
            <a:ext cx="159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通知主线程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9B2A8482-0EBD-430F-F02E-8FF746C724B6}"/>
              </a:ext>
            </a:extLst>
          </p:cNvPr>
          <p:cNvSpPr txBox="1"/>
          <p:nvPr/>
        </p:nvSpPr>
        <p:spPr>
          <a:xfrm>
            <a:off x="5198053" y="3286391"/>
            <a:ext cx="897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通信线程</a:t>
            </a: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4F2B96D0-1C7F-7411-1341-DAB6B9A8D7FB}"/>
              </a:ext>
            </a:extLst>
          </p:cNvPr>
          <p:cNvSpPr txBox="1"/>
          <p:nvPr/>
        </p:nvSpPr>
        <p:spPr>
          <a:xfrm>
            <a:off x="5211516" y="2752146"/>
            <a:ext cx="897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主线程</a:t>
            </a:r>
          </a:p>
        </p:txBody>
      </p:sp>
    </p:spTree>
    <p:extLst>
      <p:ext uri="{BB962C8B-B14F-4D97-AF65-F5344CB8AC3E}">
        <p14:creationId xmlns:p14="http://schemas.microsoft.com/office/powerpoint/2010/main" val="2096223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DDAEF90E-841C-8231-FBE2-A08F03B89D12}"/>
              </a:ext>
            </a:extLst>
          </p:cNvPr>
          <p:cNvSpPr/>
          <p:nvPr/>
        </p:nvSpPr>
        <p:spPr>
          <a:xfrm>
            <a:off x="419089" y="3095932"/>
            <a:ext cx="1293966" cy="666135"/>
          </a:xfrm>
          <a:prstGeom prst="flowChartProcess">
            <a:avLst/>
          </a:prstGeom>
          <a:solidFill>
            <a:srgbClr val="E9EBF5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数据集</a:t>
            </a:r>
          </a:p>
        </p:txBody>
      </p:sp>
      <p:sp>
        <p:nvSpPr>
          <p:cNvPr id="12" name="流程图: 过程 11">
            <a:extLst>
              <a:ext uri="{FF2B5EF4-FFF2-40B4-BE49-F238E27FC236}">
                <a16:creationId xmlns:a16="http://schemas.microsoft.com/office/drawing/2014/main" id="{71760003-5596-2742-12CB-45E15D087C05}"/>
              </a:ext>
            </a:extLst>
          </p:cNvPr>
          <p:cNvSpPr/>
          <p:nvPr/>
        </p:nvSpPr>
        <p:spPr>
          <a:xfrm>
            <a:off x="2305452" y="2497091"/>
            <a:ext cx="427374" cy="1863817"/>
          </a:xfrm>
          <a:prstGeom prst="flowChartProcess">
            <a:avLst/>
          </a:prstGeom>
          <a:solidFill>
            <a:srgbClr val="E9EBF5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编码器</a:t>
            </a:r>
          </a:p>
        </p:txBody>
      </p:sp>
      <p:sp>
        <p:nvSpPr>
          <p:cNvPr id="13" name="流程图: 过程 12">
            <a:extLst>
              <a:ext uri="{FF2B5EF4-FFF2-40B4-BE49-F238E27FC236}">
                <a16:creationId xmlns:a16="http://schemas.microsoft.com/office/drawing/2014/main" id="{C705F664-58CA-1F95-38FF-865C842D901E}"/>
              </a:ext>
            </a:extLst>
          </p:cNvPr>
          <p:cNvSpPr/>
          <p:nvPr/>
        </p:nvSpPr>
        <p:spPr>
          <a:xfrm>
            <a:off x="3276081" y="2497090"/>
            <a:ext cx="427374" cy="1863818"/>
          </a:xfrm>
          <a:prstGeom prst="flowChartProcess">
            <a:avLst/>
          </a:prstGeom>
          <a:solidFill>
            <a:srgbClr val="E9EBF5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特征映射</a:t>
            </a:r>
          </a:p>
        </p:txBody>
      </p:sp>
      <p:sp>
        <p:nvSpPr>
          <p:cNvPr id="14" name="流程图: 手动操作 13">
            <a:extLst>
              <a:ext uri="{FF2B5EF4-FFF2-40B4-BE49-F238E27FC236}">
                <a16:creationId xmlns:a16="http://schemas.microsoft.com/office/drawing/2014/main" id="{B4716979-9CA8-BAFF-3F17-632C74855241}"/>
              </a:ext>
            </a:extLst>
          </p:cNvPr>
          <p:cNvSpPr/>
          <p:nvPr/>
        </p:nvSpPr>
        <p:spPr>
          <a:xfrm rot="16200000">
            <a:off x="4405386" y="1037146"/>
            <a:ext cx="1550508" cy="866177"/>
          </a:xfrm>
          <a:prstGeom prst="flowChartManualOperat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2000" dirty="0"/>
              <a:t>UV</a:t>
            </a:r>
            <a:r>
              <a:rPr lang="zh-CN" altLang="en-US" sz="2000" dirty="0"/>
              <a:t>分支</a:t>
            </a:r>
          </a:p>
        </p:txBody>
      </p:sp>
      <p:sp>
        <p:nvSpPr>
          <p:cNvPr id="15" name="流程图: 手动操作 14">
            <a:extLst>
              <a:ext uri="{FF2B5EF4-FFF2-40B4-BE49-F238E27FC236}">
                <a16:creationId xmlns:a16="http://schemas.microsoft.com/office/drawing/2014/main" id="{44F8CBB0-C5FE-E664-74F7-6FD76617CB5F}"/>
              </a:ext>
            </a:extLst>
          </p:cNvPr>
          <p:cNvSpPr/>
          <p:nvPr/>
        </p:nvSpPr>
        <p:spPr>
          <a:xfrm rot="16200000">
            <a:off x="4334427" y="2995911"/>
            <a:ext cx="1692426" cy="866175"/>
          </a:xfrm>
          <a:prstGeom prst="flowChartManualOperati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000" dirty="0"/>
              <a:t>注意力增强分支</a:t>
            </a:r>
          </a:p>
        </p:txBody>
      </p:sp>
      <p:sp>
        <p:nvSpPr>
          <p:cNvPr id="17" name="流程图: 手动操作 16">
            <a:extLst>
              <a:ext uri="{FF2B5EF4-FFF2-40B4-BE49-F238E27FC236}">
                <a16:creationId xmlns:a16="http://schemas.microsoft.com/office/drawing/2014/main" id="{741B83AD-A636-A98F-9536-F825C35E1D95}"/>
              </a:ext>
            </a:extLst>
          </p:cNvPr>
          <p:cNvSpPr/>
          <p:nvPr/>
        </p:nvSpPr>
        <p:spPr>
          <a:xfrm rot="16200000">
            <a:off x="4405385" y="4812760"/>
            <a:ext cx="1550509" cy="866176"/>
          </a:xfrm>
          <a:prstGeom prst="flowChartManualOperati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000" dirty="0"/>
              <a:t>深度分支</a:t>
            </a:r>
          </a:p>
        </p:txBody>
      </p:sp>
      <p:sp>
        <p:nvSpPr>
          <p:cNvPr id="18" name="流程图: 过程 17">
            <a:extLst>
              <a:ext uri="{FF2B5EF4-FFF2-40B4-BE49-F238E27FC236}">
                <a16:creationId xmlns:a16="http://schemas.microsoft.com/office/drawing/2014/main" id="{0FC6C041-5994-721F-5F87-79DA191D67EE}"/>
              </a:ext>
            </a:extLst>
          </p:cNvPr>
          <p:cNvSpPr/>
          <p:nvPr/>
        </p:nvSpPr>
        <p:spPr>
          <a:xfrm>
            <a:off x="7621304" y="1743117"/>
            <a:ext cx="1487631" cy="706500"/>
          </a:xfrm>
          <a:prstGeom prst="flowChartProcess">
            <a:avLst/>
          </a:prstGeom>
          <a:solidFill>
            <a:srgbClr val="E9EBF5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注意力图</a:t>
            </a:r>
          </a:p>
        </p:txBody>
      </p: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9EBF2708-534E-3114-A0A6-03F1977765C2}"/>
              </a:ext>
            </a:extLst>
          </p:cNvPr>
          <p:cNvSpPr/>
          <p:nvPr/>
        </p:nvSpPr>
        <p:spPr>
          <a:xfrm>
            <a:off x="10095498" y="2497089"/>
            <a:ext cx="427374" cy="1863818"/>
          </a:xfrm>
          <a:prstGeom prst="flowChartProcess">
            <a:avLst/>
          </a:prstGeom>
          <a:solidFill>
            <a:srgbClr val="E9EBF5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特征池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D5465B7-B623-C8E3-C6CC-A4F3CEBC1A73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713055" y="3429000"/>
            <a:ext cx="5923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B304015-2BAA-DE92-D79D-D36D4EBB3B7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2732826" y="3428999"/>
            <a:ext cx="543255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FE3C1B68-6D3D-C27F-4DD3-C5C765D3B86B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 flipV="1">
            <a:off x="3703455" y="1470235"/>
            <a:ext cx="1044097" cy="1958764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7929E985-9171-75EA-335F-FDFC5A8D9671}"/>
              </a:ext>
            </a:extLst>
          </p:cNvPr>
          <p:cNvCxnSpPr>
            <a:cxnSpLocks/>
            <a:stCxn id="13" idx="3"/>
            <a:endCxn id="17" idx="0"/>
          </p:cNvCxnSpPr>
          <p:nvPr/>
        </p:nvCxnSpPr>
        <p:spPr>
          <a:xfrm>
            <a:off x="3703455" y="3428999"/>
            <a:ext cx="1044097" cy="1816849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25E7F579-A6CD-7253-A250-C62135385D43}"/>
              </a:ext>
            </a:extLst>
          </p:cNvPr>
          <p:cNvCxnSpPr>
            <a:cxnSpLocks/>
            <a:stCxn id="13" idx="3"/>
            <a:endCxn id="15" idx="0"/>
          </p:cNvCxnSpPr>
          <p:nvPr/>
        </p:nvCxnSpPr>
        <p:spPr>
          <a:xfrm>
            <a:off x="3703455" y="3428999"/>
            <a:ext cx="104409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B4DD52FA-6D36-37E9-9250-93125C0A9C76}"/>
              </a:ext>
            </a:extLst>
          </p:cNvPr>
          <p:cNvCxnSpPr>
            <a:cxnSpLocks/>
            <a:stCxn id="14" idx="2"/>
            <a:endCxn id="18" idx="1"/>
          </p:cNvCxnSpPr>
          <p:nvPr/>
        </p:nvCxnSpPr>
        <p:spPr>
          <a:xfrm>
            <a:off x="5613729" y="1470235"/>
            <a:ext cx="2007575" cy="626132"/>
          </a:xfrm>
          <a:prstGeom prst="bentConnector3">
            <a:avLst>
              <a:gd name="adj1" fmla="val 7594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981C2B4C-F9DB-FEDA-670F-0DE15E1AA9AB}"/>
              </a:ext>
            </a:extLst>
          </p:cNvPr>
          <p:cNvCxnSpPr>
            <a:cxnSpLocks/>
            <a:stCxn id="15" idx="2"/>
            <a:endCxn id="18" idx="1"/>
          </p:cNvCxnSpPr>
          <p:nvPr/>
        </p:nvCxnSpPr>
        <p:spPr>
          <a:xfrm flipV="1">
            <a:off x="5613728" y="2096367"/>
            <a:ext cx="2007576" cy="1332632"/>
          </a:xfrm>
          <a:prstGeom prst="bentConnector3">
            <a:avLst>
              <a:gd name="adj1" fmla="val 7594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7D43B153-B26B-33A1-0C36-91959E504E23}"/>
              </a:ext>
            </a:extLst>
          </p:cNvPr>
          <p:cNvCxnSpPr>
            <a:cxnSpLocks/>
            <a:stCxn id="17" idx="2"/>
            <a:endCxn id="20" idx="2"/>
          </p:cNvCxnSpPr>
          <p:nvPr/>
        </p:nvCxnSpPr>
        <p:spPr>
          <a:xfrm flipV="1">
            <a:off x="5613728" y="4360907"/>
            <a:ext cx="4695457" cy="88494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连接符: 肘形 71">
            <a:extLst>
              <a:ext uri="{FF2B5EF4-FFF2-40B4-BE49-F238E27FC236}">
                <a16:creationId xmlns:a16="http://schemas.microsoft.com/office/drawing/2014/main" id="{EA8C41E8-90AB-DF9E-A617-B6DE1A188889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9108935" y="2096367"/>
            <a:ext cx="1200250" cy="4007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25B887D7-1C8A-A5BC-A1B3-3623DD1345FB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0522872" y="3428998"/>
            <a:ext cx="123224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箭头: 下 88">
            <a:extLst>
              <a:ext uri="{FF2B5EF4-FFF2-40B4-BE49-F238E27FC236}">
                <a16:creationId xmlns:a16="http://schemas.microsoft.com/office/drawing/2014/main" id="{8FA86A4F-CF2B-E31C-0D77-A8809553BAF3}"/>
              </a:ext>
            </a:extLst>
          </p:cNvPr>
          <p:cNvSpPr/>
          <p:nvPr/>
        </p:nvSpPr>
        <p:spPr>
          <a:xfrm>
            <a:off x="6348603" y="766223"/>
            <a:ext cx="268913" cy="626132"/>
          </a:xfrm>
          <a:prstGeom prst="downArrow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675B1794-C0FA-E0C7-E59B-639DE90E7721}"/>
              </a:ext>
            </a:extLst>
          </p:cNvPr>
          <p:cNvSpPr txBox="1"/>
          <p:nvPr/>
        </p:nvSpPr>
        <p:spPr>
          <a:xfrm>
            <a:off x="5850482" y="325648"/>
            <a:ext cx="1455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有监督方式</a:t>
            </a:r>
            <a:endParaRPr lang="zh-CN" altLang="en-US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D4E8BD59-ECD9-41A9-23FA-852B48512718}"/>
              </a:ext>
            </a:extLst>
          </p:cNvPr>
          <p:cNvSpPr txBox="1"/>
          <p:nvPr/>
        </p:nvSpPr>
        <p:spPr>
          <a:xfrm>
            <a:off x="5745480" y="1550174"/>
            <a:ext cx="1396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关注关节点像素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E2BDE4DD-98DA-F8F1-D8A0-E1BB14B6D2D1}"/>
              </a:ext>
            </a:extLst>
          </p:cNvPr>
          <p:cNvSpPr txBox="1"/>
          <p:nvPr/>
        </p:nvSpPr>
        <p:spPr>
          <a:xfrm>
            <a:off x="5679092" y="3492337"/>
            <a:ext cx="1396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关注潜在像素</a:t>
            </a:r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D45959F4-DA0D-2FAF-0668-13D1EC4A3A1A}"/>
              </a:ext>
            </a:extLst>
          </p:cNvPr>
          <p:cNvSpPr/>
          <p:nvPr/>
        </p:nvSpPr>
        <p:spPr>
          <a:xfrm>
            <a:off x="6963162" y="1929994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9EDA39E4-C456-8796-0085-64889AC4E47C}"/>
              </a:ext>
            </a:extLst>
          </p:cNvPr>
          <p:cNvSpPr/>
          <p:nvPr/>
        </p:nvSpPr>
        <p:spPr>
          <a:xfrm>
            <a:off x="10807341" y="3251063"/>
            <a:ext cx="645637" cy="3558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3B600007-B052-6BA8-0F18-E19EFDD1B789}"/>
              </a:ext>
            </a:extLst>
          </p:cNvPr>
          <p:cNvSpPr txBox="1"/>
          <p:nvPr/>
        </p:nvSpPr>
        <p:spPr>
          <a:xfrm>
            <a:off x="6617516" y="4860582"/>
            <a:ext cx="1835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关注深度特征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6DB6F8D8-9CCF-EC12-77C7-BA1BD1767400}"/>
              </a:ext>
            </a:extLst>
          </p:cNvPr>
          <p:cNvSpPr txBox="1"/>
          <p:nvPr/>
        </p:nvSpPr>
        <p:spPr>
          <a:xfrm>
            <a:off x="1190973" y="766223"/>
            <a:ext cx="20271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</a:t>
            </a:r>
            <a:r>
              <a:rPr lang="en-US" altLang="zh-CN" dirty="0">
                <a:solidFill>
                  <a:schemeClr val="tx1"/>
                </a:solidFill>
              </a:rPr>
              <a:t>  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zh-CN" altLang="en-US" dirty="0"/>
              <a:t>融合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/>
              <a:t>FC</a:t>
            </a:r>
            <a:r>
              <a:rPr lang="en-US" altLang="zh-CN" dirty="0">
                <a:solidFill>
                  <a:schemeClr val="tx1"/>
                </a:solidFill>
              </a:rPr>
              <a:t>  </a:t>
            </a:r>
            <a:r>
              <a:rPr lang="zh-CN" altLang="en-US" dirty="0">
                <a:solidFill>
                  <a:schemeClr val="tx1"/>
                </a:solidFill>
              </a:rPr>
              <a:t>：全连接层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EF41C528-F744-3219-33F3-6FDAF897B502}"/>
              </a:ext>
            </a:extLst>
          </p:cNvPr>
          <p:cNvSpPr txBox="1"/>
          <p:nvPr/>
        </p:nvSpPr>
        <p:spPr>
          <a:xfrm>
            <a:off x="667506" y="3815502"/>
            <a:ext cx="909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</a:t>
            </a:r>
            <a:r>
              <a:rPr lang="zh-CN" altLang="en-US" dirty="0"/>
              <a:t> </a:t>
            </a:r>
            <a:r>
              <a:rPr lang="zh-CN" altLang="en-US" dirty="0">
                <a:sym typeface="Symbol" panose="05050102010706020507" pitchFamily="18" charset="2"/>
              </a:rPr>
              <a:t> </a:t>
            </a:r>
            <a:r>
              <a:rPr lang="en-US" altLang="zh-CN" dirty="0">
                <a:sym typeface="Symbol" panose="05050102010706020507" pitchFamily="18" charset="2"/>
              </a:rPr>
              <a:t>W</a:t>
            </a:r>
            <a:endParaRPr lang="zh-CN" altLang="en-US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5BD6F463-D0E0-EB3C-EB1B-1AB2217C96AF}"/>
              </a:ext>
            </a:extLst>
          </p:cNvPr>
          <p:cNvSpPr txBox="1"/>
          <p:nvPr/>
        </p:nvSpPr>
        <p:spPr>
          <a:xfrm>
            <a:off x="7146712" y="1211008"/>
            <a:ext cx="353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β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3A2F5CE2-92CC-64F7-48C9-53408D926458}"/>
              </a:ext>
            </a:extLst>
          </p:cNvPr>
          <p:cNvSpPr txBox="1"/>
          <p:nvPr/>
        </p:nvSpPr>
        <p:spPr>
          <a:xfrm>
            <a:off x="7146712" y="2871621"/>
            <a:ext cx="620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1-</a:t>
            </a:r>
            <a:r>
              <a:rPr lang="zh-CN" altLang="en-US" dirty="0"/>
              <a:t>β</a:t>
            </a:r>
          </a:p>
        </p:txBody>
      </p:sp>
    </p:spTree>
    <p:extLst>
      <p:ext uri="{BB962C8B-B14F-4D97-AF65-F5344CB8AC3E}">
        <p14:creationId xmlns:p14="http://schemas.microsoft.com/office/powerpoint/2010/main" val="299510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88C72D-6107-8AD3-E946-FA0A09EF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0" y="1813874"/>
            <a:ext cx="2888809" cy="27581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A411F4-CDCD-6662-BD9D-EF04BDA5B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056" y="1813874"/>
            <a:ext cx="2952562" cy="275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52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F3C206-C67A-E024-0990-2BB6C8903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139" y="1371600"/>
            <a:ext cx="1896533" cy="1422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7097F4-566C-AF7A-D021-6B6B093CB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240" y="1371600"/>
            <a:ext cx="1896533" cy="1422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61A36B0-DCC4-919D-06FA-F0867FA3E8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341" y="1371600"/>
            <a:ext cx="1896533" cy="14224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2E2B80C-87CC-5F18-7448-A82EC7CE9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139" y="2921001"/>
            <a:ext cx="1896533" cy="14224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5B93C2E-176A-5EE5-70A4-A4F5A69497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240" y="2921001"/>
            <a:ext cx="1896533" cy="14224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ABA48E0-8959-B607-F71A-3479E22584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341" y="2921001"/>
            <a:ext cx="1896533" cy="14224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BB81E5E-086B-B63B-E32D-08597F6BE2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139" y="4512595"/>
            <a:ext cx="1896533" cy="14224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4373641-4737-9A96-C34B-4316AE3D37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240" y="4512595"/>
            <a:ext cx="1896533" cy="14224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47C9D95-14CC-FA27-8E23-9EC5AC1030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341" y="4512595"/>
            <a:ext cx="1896533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19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A5E73A-1607-68F2-3246-651DA0D2A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452880"/>
            <a:ext cx="1828800" cy="1371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989999-1E29-70F4-82F8-E84E5830A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452880"/>
            <a:ext cx="1828800" cy="1371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E4B434F-3AAE-AF7C-D7D3-8636102568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452880"/>
            <a:ext cx="1828800" cy="1371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2AB3DB1-5451-562B-2050-7DB291C49C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976880"/>
            <a:ext cx="1828800" cy="13716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95F93BD-678A-F5C6-8F6B-B1FF248D57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1" y="2976880"/>
            <a:ext cx="1828800" cy="13716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C660E99-F495-9F27-2B64-D77340132D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2" y="2976880"/>
            <a:ext cx="1828800" cy="13716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5D4179C-A31F-DAB2-F4F3-386EDF0EA6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500880"/>
            <a:ext cx="1828800" cy="13716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7BA1DDF-7171-7C2D-3217-C4A4530F7D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500880"/>
            <a:ext cx="1828800" cy="13716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6F3810A-F0DD-C0B0-C895-29ABA43732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500880"/>
            <a:ext cx="1828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66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AE20AC-1D44-9DC9-AFCD-AA3665250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265" y="884933"/>
            <a:ext cx="2078052" cy="12994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1AAC70-193D-0296-F00A-2A3A4A826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465" y="884933"/>
            <a:ext cx="2078052" cy="12994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6C2213-0F33-B58D-D56E-D1E914D752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65" y="884933"/>
            <a:ext cx="2078052" cy="12994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8983F24-4C84-901D-F955-C1C3647AE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02" y="2348954"/>
            <a:ext cx="2078052" cy="129946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ED76BD2-E3C9-031B-0561-75DE5130E7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05" y="2343150"/>
            <a:ext cx="2088212" cy="130582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D9AD835-8944-7284-007A-86C566BFF3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65" y="2343150"/>
            <a:ext cx="2088212" cy="130582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C62883B-42C3-F084-7EF5-2AF1D41AF0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76" y="3807721"/>
            <a:ext cx="2078053" cy="129946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9524E10-51A7-0B27-9534-0B4AD6A141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465" y="3807720"/>
            <a:ext cx="2078052" cy="129946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9F4B579-7844-36C3-53D8-9E66E8B5B1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053" y="3807720"/>
            <a:ext cx="2078052" cy="129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05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ED4BAE2-EE32-B3A6-51E3-F2457E611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25" y="662425"/>
            <a:ext cx="2157095" cy="13488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DAE2BB-9055-F6B9-C3C4-FFE72C760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425" y="662425"/>
            <a:ext cx="2157095" cy="13488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D5D05F6-B57D-ACF4-73E8-6174366013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25" y="662425"/>
            <a:ext cx="2157095" cy="134889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D28A99A-2E57-F0B1-6FF7-F487BBC864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25" y="2181966"/>
            <a:ext cx="2157095" cy="134889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CC75CC7-EB67-EBED-155F-D0BE41FEFB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425" y="2181966"/>
            <a:ext cx="2157095" cy="134889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C3D3A16-A877-AD8A-2E40-4267B5A39F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25" y="2181966"/>
            <a:ext cx="2157095" cy="13488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8D8C69B-DE9F-9641-7DB0-773BE62165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25" y="3701507"/>
            <a:ext cx="2157095" cy="134889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19568A2-895F-018A-7E95-F9030427E2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425" y="3684454"/>
            <a:ext cx="2157095" cy="134889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E56ACA2-001B-5647-7761-60147F2D89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585" y="3701507"/>
            <a:ext cx="2129825" cy="133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6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03298" y="2006633"/>
            <a:ext cx="3335906" cy="1684489"/>
            <a:chOff x="1220887" y="2188030"/>
            <a:chExt cx="3335906" cy="1684489"/>
          </a:xfrm>
        </p:grpSpPr>
        <p:sp>
          <p:nvSpPr>
            <p:cNvPr id="6" name="任意多边形 5"/>
            <p:cNvSpPr/>
            <p:nvPr/>
          </p:nvSpPr>
          <p:spPr>
            <a:xfrm>
              <a:off x="1220887" y="2188030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1449939" y="2422519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780164" y="3031017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数据集搭建</a:t>
              </a:r>
              <a:endPara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238012C1-8DA7-03AD-6512-11CAAC93E182}"/>
              </a:ext>
            </a:extLst>
          </p:cNvPr>
          <p:cNvSpPr txBox="1"/>
          <p:nvPr/>
        </p:nvSpPr>
        <p:spPr>
          <a:xfrm>
            <a:off x="4761565" y="3142007"/>
            <a:ext cx="60945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tabLst>
                <a:tab pos="198120" algn="l"/>
              </a:tabLst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整个课题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的核心为数据集搭建。数据集并非为传统的实际手势数据，而是采用在虚拟空间中探索和合成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3D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手势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姿态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包括手部骨骼信息以及点的相对位置。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tabLst>
                <a:tab pos="198120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首先通过在虚拟空间生成模型，其次将模型渲染为带有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真实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纹理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图像，最后与现实图像混合，组成数据集。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tabLst>
                <a:tab pos="19812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考虑到最后与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玉器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的交互，手部模型渲染的动作包括抓取玉琮物体的动作，抓取玉璧的动作、观察物体的动作、抓取工具进行简单的切割、钻孔的动作。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74553E-CA3E-9C15-D709-C3A1B385D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576" y="1511463"/>
            <a:ext cx="1368918" cy="1459318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0662B98-C934-E4DF-491A-CA4C81A6FC46}"/>
              </a:ext>
            </a:extLst>
          </p:cNvPr>
          <p:cNvCxnSpPr>
            <a:cxnSpLocks/>
          </p:cNvCxnSpPr>
          <p:nvPr/>
        </p:nvCxnSpPr>
        <p:spPr>
          <a:xfrm>
            <a:off x="6271302" y="2245534"/>
            <a:ext cx="976498" cy="0"/>
          </a:xfrm>
          <a:prstGeom prst="straightConnector1">
            <a:avLst/>
          </a:prstGeom>
          <a:ln w="57150">
            <a:solidFill>
              <a:srgbClr val="3E41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0E2A28B8-270D-42C4-37E0-F7B206762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752" y="1748093"/>
            <a:ext cx="1049561" cy="109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16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38012C1-8DA7-03AD-6512-11CAAC93E182}"/>
              </a:ext>
            </a:extLst>
          </p:cNvPr>
          <p:cNvSpPr txBox="1"/>
          <p:nvPr/>
        </p:nvSpPr>
        <p:spPr>
          <a:xfrm>
            <a:off x="4846576" y="3774045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将搭建完毕的数据集放入手部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物体姿态估计算法中进行训练，该算法为复写和复用现有的较为成熟的算法模型，最后得到相对精准的算法模型。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FDEC8AB-A83F-3206-04A3-46194670C5A4}"/>
              </a:ext>
            </a:extLst>
          </p:cNvPr>
          <p:cNvGrpSpPr/>
          <p:nvPr/>
        </p:nvGrpSpPr>
        <p:grpSpPr>
          <a:xfrm>
            <a:off x="1031432" y="3683815"/>
            <a:ext cx="3335906" cy="1680131"/>
            <a:chOff x="4443059" y="3868161"/>
            <a:chExt cx="3335906" cy="1680131"/>
          </a:xfrm>
        </p:grpSpPr>
        <p:sp>
          <p:nvSpPr>
            <p:cNvPr id="4" name="任意多边形 7">
              <a:extLst>
                <a:ext uri="{FF2B5EF4-FFF2-40B4-BE49-F238E27FC236}">
                  <a16:creationId xmlns:a16="http://schemas.microsoft.com/office/drawing/2014/main" id="{6680BFFD-CFC5-EB6B-9C8F-7E4CE439EB4A}"/>
                </a:ext>
              </a:extLst>
            </p:cNvPr>
            <p:cNvSpPr/>
            <p:nvPr/>
          </p:nvSpPr>
          <p:spPr>
            <a:xfrm flipV="1">
              <a:off x="4443059" y="3868161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11">
              <a:extLst>
                <a:ext uri="{FF2B5EF4-FFF2-40B4-BE49-F238E27FC236}">
                  <a16:creationId xmlns:a16="http://schemas.microsoft.com/office/drawing/2014/main" id="{4B05C97F-C024-D1FD-CC08-444FED557085}"/>
                </a:ext>
              </a:extLst>
            </p:cNvPr>
            <p:cNvSpPr/>
            <p:nvPr/>
          </p:nvSpPr>
          <p:spPr>
            <a:xfrm flipV="1">
              <a:off x="4662531" y="3875468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0532DB0-080E-0A98-2A94-205C002541A7}"/>
                </a:ext>
              </a:extLst>
            </p:cNvPr>
            <p:cNvSpPr txBox="1"/>
            <p:nvPr/>
          </p:nvSpPr>
          <p:spPr>
            <a:xfrm>
              <a:off x="5182929" y="412766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算法训练</a:t>
              </a:r>
              <a:endPara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F2D4E2FC-41E1-29FD-F753-7AB626120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576" y="1511463"/>
            <a:ext cx="1368918" cy="145931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1EB4933-DCEB-2ED4-1D68-3549E1023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436" y="1726422"/>
            <a:ext cx="1038225" cy="1038225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7350335-3E0B-A045-2FB6-868244CF9040}"/>
              </a:ext>
            </a:extLst>
          </p:cNvPr>
          <p:cNvCxnSpPr>
            <a:cxnSpLocks/>
          </p:cNvCxnSpPr>
          <p:nvPr/>
        </p:nvCxnSpPr>
        <p:spPr>
          <a:xfrm>
            <a:off x="6271302" y="2245534"/>
            <a:ext cx="976498" cy="0"/>
          </a:xfrm>
          <a:prstGeom prst="straightConnector1">
            <a:avLst/>
          </a:prstGeom>
          <a:ln w="57150">
            <a:solidFill>
              <a:srgbClr val="3E41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150CF45-759C-7C0F-F17A-697E7ED885C6}"/>
              </a:ext>
            </a:extLst>
          </p:cNvPr>
          <p:cNvCxnSpPr>
            <a:cxnSpLocks/>
          </p:cNvCxnSpPr>
          <p:nvPr/>
        </p:nvCxnSpPr>
        <p:spPr>
          <a:xfrm>
            <a:off x="8678630" y="2245534"/>
            <a:ext cx="976498" cy="0"/>
          </a:xfrm>
          <a:prstGeom prst="straightConnector1">
            <a:avLst/>
          </a:prstGeom>
          <a:ln w="57150">
            <a:solidFill>
              <a:srgbClr val="3E41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F1E94F7C-EFC3-1C1A-E69F-E432696528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78" r="6800"/>
          <a:stretch/>
        </p:blipFill>
        <p:spPr>
          <a:xfrm>
            <a:off x="9747184" y="1689195"/>
            <a:ext cx="1038224" cy="1103854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7B68185A-1D47-10E2-1A79-AA75F734E4AB}"/>
              </a:ext>
            </a:extLst>
          </p:cNvPr>
          <p:cNvGrpSpPr/>
          <p:nvPr/>
        </p:nvGrpSpPr>
        <p:grpSpPr>
          <a:xfrm>
            <a:off x="903298" y="2006633"/>
            <a:ext cx="3335906" cy="1684489"/>
            <a:chOff x="1220887" y="2188030"/>
            <a:chExt cx="3335906" cy="1684489"/>
          </a:xfrm>
        </p:grpSpPr>
        <p:sp>
          <p:nvSpPr>
            <p:cNvPr id="25" name="任意多边形 5">
              <a:extLst>
                <a:ext uri="{FF2B5EF4-FFF2-40B4-BE49-F238E27FC236}">
                  <a16:creationId xmlns:a16="http://schemas.microsoft.com/office/drawing/2014/main" id="{CBFBC40F-9CF9-6A51-2659-A6DD431BA682}"/>
                </a:ext>
              </a:extLst>
            </p:cNvPr>
            <p:cNvSpPr/>
            <p:nvPr/>
          </p:nvSpPr>
          <p:spPr>
            <a:xfrm>
              <a:off x="1220887" y="2188030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6">
              <a:extLst>
                <a:ext uri="{FF2B5EF4-FFF2-40B4-BE49-F238E27FC236}">
                  <a16:creationId xmlns:a16="http://schemas.microsoft.com/office/drawing/2014/main" id="{F5D3DD29-D7C5-26BB-339C-32F3684DF918}"/>
                </a:ext>
              </a:extLst>
            </p:cNvPr>
            <p:cNvSpPr/>
            <p:nvPr/>
          </p:nvSpPr>
          <p:spPr>
            <a:xfrm>
              <a:off x="1449939" y="2422519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16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L -0.25261 0.00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0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197454" y="2006633"/>
            <a:ext cx="3335906" cy="1684489"/>
            <a:chOff x="1220887" y="2188030"/>
            <a:chExt cx="3335906" cy="1684489"/>
          </a:xfrm>
        </p:grpSpPr>
        <p:sp>
          <p:nvSpPr>
            <p:cNvPr id="6" name="任意多边形 5"/>
            <p:cNvSpPr/>
            <p:nvPr/>
          </p:nvSpPr>
          <p:spPr>
            <a:xfrm>
              <a:off x="1220887" y="2188030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1449939" y="2422519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EA5ED3A-4B1F-8BC4-4266-3F4C11A42336}"/>
              </a:ext>
            </a:extLst>
          </p:cNvPr>
          <p:cNvGrpSpPr/>
          <p:nvPr/>
        </p:nvGrpSpPr>
        <p:grpSpPr>
          <a:xfrm>
            <a:off x="1016419" y="2006633"/>
            <a:ext cx="3335906" cy="1684489"/>
            <a:chOff x="1220887" y="2188030"/>
            <a:chExt cx="3335906" cy="1684489"/>
          </a:xfrm>
        </p:grpSpPr>
        <p:sp>
          <p:nvSpPr>
            <p:cNvPr id="12" name="任意多边形 5">
              <a:extLst>
                <a:ext uri="{FF2B5EF4-FFF2-40B4-BE49-F238E27FC236}">
                  <a16:creationId xmlns:a16="http://schemas.microsoft.com/office/drawing/2014/main" id="{0FA82E6D-CA89-894C-EED8-B802BA9C813F}"/>
                </a:ext>
              </a:extLst>
            </p:cNvPr>
            <p:cNvSpPr/>
            <p:nvPr/>
          </p:nvSpPr>
          <p:spPr>
            <a:xfrm>
              <a:off x="1220887" y="2188030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6">
              <a:extLst>
                <a:ext uri="{FF2B5EF4-FFF2-40B4-BE49-F238E27FC236}">
                  <a16:creationId xmlns:a16="http://schemas.microsoft.com/office/drawing/2014/main" id="{F79A7F4C-FA0F-EBA7-AC1C-221007EDCF50}"/>
                </a:ext>
              </a:extLst>
            </p:cNvPr>
            <p:cNvSpPr/>
            <p:nvPr/>
          </p:nvSpPr>
          <p:spPr>
            <a:xfrm>
              <a:off x="1449939" y="2422519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CAF9ABDF-D406-5708-47CB-CCF0436D6C7A}"/>
              </a:ext>
            </a:extLst>
          </p:cNvPr>
          <p:cNvSpPr txBox="1"/>
          <p:nvPr/>
        </p:nvSpPr>
        <p:spPr>
          <a:xfrm>
            <a:off x="1473143" y="2965574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场景应用</a:t>
            </a:r>
            <a:endParaRPr lang="en-US" altLang="zh-CN" sz="3200" b="1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45DDFAD-A670-45AD-B2D5-D888D349FCE1}"/>
              </a:ext>
            </a:extLst>
          </p:cNvPr>
          <p:cNvSpPr txBox="1"/>
          <p:nvPr/>
        </p:nvSpPr>
        <p:spPr>
          <a:xfrm>
            <a:off x="4946110" y="2657798"/>
            <a:ext cx="5950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设备中获取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输入的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数据信息，输出端连接到所需生成的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3D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模型中，获取对应空间的骨骼坐标变换信息。在输入端所做的动作可以被实时反馈到应用程序中，形成特定的手势或动作，完成交互的功能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8DFE503-9E7E-2548-BFDF-96B8F6494669}"/>
              </a:ext>
            </a:extLst>
          </p:cNvPr>
          <p:cNvGrpSpPr/>
          <p:nvPr/>
        </p:nvGrpSpPr>
        <p:grpSpPr>
          <a:xfrm>
            <a:off x="1031432" y="3683815"/>
            <a:ext cx="3335906" cy="1680131"/>
            <a:chOff x="4443059" y="3868161"/>
            <a:chExt cx="3335906" cy="1680131"/>
          </a:xfrm>
        </p:grpSpPr>
        <p:sp>
          <p:nvSpPr>
            <p:cNvPr id="17" name="任意多边形 7">
              <a:extLst>
                <a:ext uri="{FF2B5EF4-FFF2-40B4-BE49-F238E27FC236}">
                  <a16:creationId xmlns:a16="http://schemas.microsoft.com/office/drawing/2014/main" id="{8E2EA565-B1CE-47FB-41A0-95E91794E998}"/>
                </a:ext>
              </a:extLst>
            </p:cNvPr>
            <p:cNvSpPr/>
            <p:nvPr/>
          </p:nvSpPr>
          <p:spPr>
            <a:xfrm flipV="1">
              <a:off x="4443059" y="3868161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1">
              <a:extLst>
                <a:ext uri="{FF2B5EF4-FFF2-40B4-BE49-F238E27FC236}">
                  <a16:creationId xmlns:a16="http://schemas.microsoft.com/office/drawing/2014/main" id="{0B31BEB0-0BB0-7813-2576-EF1E80DF2704}"/>
                </a:ext>
              </a:extLst>
            </p:cNvPr>
            <p:cNvSpPr/>
            <p:nvPr/>
          </p:nvSpPr>
          <p:spPr>
            <a:xfrm flipV="1">
              <a:off x="4662531" y="3875468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00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-0.26667 2.22222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3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2664 -2.22222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1" y="1492347"/>
            <a:ext cx="3317430" cy="2632835"/>
            <a:chOff x="-1" y="1492347"/>
            <a:chExt cx="3317430" cy="2632835"/>
          </a:xfrm>
        </p:grpSpPr>
        <p:sp>
          <p:nvSpPr>
            <p:cNvPr id="20" name="任意多边形 19"/>
            <p:cNvSpPr/>
            <p:nvPr/>
          </p:nvSpPr>
          <p:spPr>
            <a:xfrm>
              <a:off x="-1" y="2591803"/>
              <a:ext cx="2996972" cy="1533379"/>
            </a:xfrm>
            <a:custGeom>
              <a:avLst/>
              <a:gdLst>
                <a:gd name="connsiteX0" fmla="*/ 0 w 2996972"/>
                <a:gd name="connsiteY0" fmla="*/ 0 h 1533379"/>
                <a:gd name="connsiteX1" fmla="*/ 1316551 w 2996972"/>
                <a:gd name="connsiteY1" fmla="*/ 0 h 1533379"/>
                <a:gd name="connsiteX2" fmla="*/ 1465829 w 2996972"/>
                <a:gd name="connsiteY2" fmla="*/ 0 h 1533379"/>
                <a:gd name="connsiteX3" fmla="*/ 2747118 w 2996972"/>
                <a:gd name="connsiteY3" fmla="*/ 0 h 1533379"/>
                <a:gd name="connsiteX4" fmla="*/ 2747118 w 2996972"/>
                <a:gd name="connsiteY4" fmla="*/ 1109881 h 1533379"/>
                <a:gd name="connsiteX5" fmla="*/ 2749057 w 2996972"/>
                <a:gd name="connsiteY5" fmla="*/ 1090290 h 1533379"/>
                <a:gd name="connsiteX6" fmla="*/ 2913319 w 2996972"/>
                <a:gd name="connsiteY6" fmla="*/ 872451 h 1533379"/>
                <a:gd name="connsiteX7" fmla="*/ 2987451 w 2996972"/>
                <a:gd name="connsiteY7" fmla="*/ 833997 h 1533379"/>
                <a:gd name="connsiteX8" fmla="*/ 2987451 w 2996972"/>
                <a:gd name="connsiteY8" fmla="*/ 0 h 1533379"/>
                <a:gd name="connsiteX9" fmla="*/ 2996972 w 2996972"/>
                <a:gd name="connsiteY9" fmla="*/ 0 h 1533379"/>
                <a:gd name="connsiteX10" fmla="*/ 2996972 w 2996972"/>
                <a:gd name="connsiteY10" fmla="*/ 1533379 h 1533379"/>
                <a:gd name="connsiteX11" fmla="*/ 1465829 w 2996972"/>
                <a:gd name="connsiteY11" fmla="*/ 1533379 h 1533379"/>
                <a:gd name="connsiteX12" fmla="*/ 1316551 w 2996972"/>
                <a:gd name="connsiteY12" fmla="*/ 1533379 h 1533379"/>
                <a:gd name="connsiteX13" fmla="*/ 0 w 2996972"/>
                <a:gd name="connsiteY13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96972" h="1533379">
                  <a:moveTo>
                    <a:pt x="0" y="0"/>
                  </a:moveTo>
                  <a:lnTo>
                    <a:pt x="1316551" y="0"/>
                  </a:lnTo>
                  <a:lnTo>
                    <a:pt x="1465829" y="0"/>
                  </a:lnTo>
                  <a:lnTo>
                    <a:pt x="2747118" y="0"/>
                  </a:lnTo>
                  <a:lnTo>
                    <a:pt x="2747118" y="1109881"/>
                  </a:lnTo>
                  <a:lnTo>
                    <a:pt x="2749057" y="1090290"/>
                  </a:lnTo>
                  <a:cubicBezTo>
                    <a:pt x="2764126" y="1017626"/>
                    <a:pt x="2826727" y="931288"/>
                    <a:pt x="2913319" y="872451"/>
                  </a:cubicBezTo>
                  <a:lnTo>
                    <a:pt x="2987451" y="833997"/>
                  </a:lnTo>
                  <a:lnTo>
                    <a:pt x="2987451" y="0"/>
                  </a:lnTo>
                  <a:lnTo>
                    <a:pt x="2996972" y="0"/>
                  </a:lnTo>
                  <a:lnTo>
                    <a:pt x="2996972" y="1533379"/>
                  </a:lnTo>
                  <a:lnTo>
                    <a:pt x="1465829" y="1533379"/>
                  </a:lnTo>
                  <a:lnTo>
                    <a:pt x="131655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700676">
              <a:off x="1591986" y="1492347"/>
              <a:ext cx="1725443" cy="2263599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03454" y="2795956"/>
              <a:ext cx="103746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600" b="1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01</a:t>
              </a:r>
              <a:endParaRPr lang="zh-CN" altLang="en-US" sz="66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009043" y="2591802"/>
            <a:ext cx="9182957" cy="1533379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239580" y="2795956"/>
            <a:ext cx="71386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题目与背景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1" y="1492347"/>
            <a:ext cx="3317430" cy="2632835"/>
            <a:chOff x="-1" y="1492347"/>
            <a:chExt cx="3317430" cy="2632835"/>
          </a:xfrm>
        </p:grpSpPr>
        <p:sp>
          <p:nvSpPr>
            <p:cNvPr id="20" name="任意多边形 19"/>
            <p:cNvSpPr/>
            <p:nvPr/>
          </p:nvSpPr>
          <p:spPr>
            <a:xfrm>
              <a:off x="-1" y="2591803"/>
              <a:ext cx="2996972" cy="1533379"/>
            </a:xfrm>
            <a:custGeom>
              <a:avLst/>
              <a:gdLst>
                <a:gd name="connsiteX0" fmla="*/ 0 w 2996972"/>
                <a:gd name="connsiteY0" fmla="*/ 0 h 1533379"/>
                <a:gd name="connsiteX1" fmla="*/ 1316551 w 2996972"/>
                <a:gd name="connsiteY1" fmla="*/ 0 h 1533379"/>
                <a:gd name="connsiteX2" fmla="*/ 1465829 w 2996972"/>
                <a:gd name="connsiteY2" fmla="*/ 0 h 1533379"/>
                <a:gd name="connsiteX3" fmla="*/ 2747118 w 2996972"/>
                <a:gd name="connsiteY3" fmla="*/ 0 h 1533379"/>
                <a:gd name="connsiteX4" fmla="*/ 2747118 w 2996972"/>
                <a:gd name="connsiteY4" fmla="*/ 1109881 h 1533379"/>
                <a:gd name="connsiteX5" fmla="*/ 2749057 w 2996972"/>
                <a:gd name="connsiteY5" fmla="*/ 1090290 h 1533379"/>
                <a:gd name="connsiteX6" fmla="*/ 2913319 w 2996972"/>
                <a:gd name="connsiteY6" fmla="*/ 872451 h 1533379"/>
                <a:gd name="connsiteX7" fmla="*/ 2987451 w 2996972"/>
                <a:gd name="connsiteY7" fmla="*/ 833997 h 1533379"/>
                <a:gd name="connsiteX8" fmla="*/ 2987451 w 2996972"/>
                <a:gd name="connsiteY8" fmla="*/ 0 h 1533379"/>
                <a:gd name="connsiteX9" fmla="*/ 2996972 w 2996972"/>
                <a:gd name="connsiteY9" fmla="*/ 0 h 1533379"/>
                <a:gd name="connsiteX10" fmla="*/ 2996972 w 2996972"/>
                <a:gd name="connsiteY10" fmla="*/ 1533379 h 1533379"/>
                <a:gd name="connsiteX11" fmla="*/ 1465829 w 2996972"/>
                <a:gd name="connsiteY11" fmla="*/ 1533379 h 1533379"/>
                <a:gd name="connsiteX12" fmla="*/ 1316551 w 2996972"/>
                <a:gd name="connsiteY12" fmla="*/ 1533379 h 1533379"/>
                <a:gd name="connsiteX13" fmla="*/ 0 w 2996972"/>
                <a:gd name="connsiteY13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96972" h="1533379">
                  <a:moveTo>
                    <a:pt x="0" y="0"/>
                  </a:moveTo>
                  <a:lnTo>
                    <a:pt x="1316551" y="0"/>
                  </a:lnTo>
                  <a:lnTo>
                    <a:pt x="1465829" y="0"/>
                  </a:lnTo>
                  <a:lnTo>
                    <a:pt x="2747118" y="0"/>
                  </a:lnTo>
                  <a:lnTo>
                    <a:pt x="2747118" y="1109881"/>
                  </a:lnTo>
                  <a:lnTo>
                    <a:pt x="2749057" y="1090290"/>
                  </a:lnTo>
                  <a:cubicBezTo>
                    <a:pt x="2764126" y="1017626"/>
                    <a:pt x="2826727" y="931288"/>
                    <a:pt x="2913319" y="872451"/>
                  </a:cubicBezTo>
                  <a:lnTo>
                    <a:pt x="2987451" y="833997"/>
                  </a:lnTo>
                  <a:lnTo>
                    <a:pt x="2987451" y="0"/>
                  </a:lnTo>
                  <a:lnTo>
                    <a:pt x="2996972" y="0"/>
                  </a:lnTo>
                  <a:lnTo>
                    <a:pt x="2996972" y="1533379"/>
                  </a:lnTo>
                  <a:lnTo>
                    <a:pt x="1465829" y="1533379"/>
                  </a:lnTo>
                  <a:lnTo>
                    <a:pt x="131655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700676">
              <a:off x="1591986" y="1492347"/>
              <a:ext cx="1725443" cy="2263599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03454" y="2795956"/>
              <a:ext cx="103746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600" b="1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03</a:t>
              </a:r>
              <a:endParaRPr lang="zh-CN" altLang="en-US" sz="66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009043" y="2591802"/>
            <a:ext cx="9182957" cy="1533379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239580" y="2795956"/>
            <a:ext cx="71386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课题难点</a:t>
            </a:r>
          </a:p>
        </p:txBody>
      </p:sp>
    </p:spTree>
    <p:extLst>
      <p:ext uri="{BB962C8B-B14F-4D97-AF65-F5344CB8AC3E}">
        <p14:creationId xmlns:p14="http://schemas.microsoft.com/office/powerpoint/2010/main" val="3801061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00946" y="10194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课题难点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035970" y="3711234"/>
            <a:ext cx="108000" cy="687896"/>
            <a:chOff x="2982545" y="3936450"/>
            <a:chExt cx="108000" cy="687896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3030341" y="4009993"/>
              <a:ext cx="0" cy="55653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2982545" y="3936450"/>
              <a:ext cx="108000" cy="108000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2982545" y="4516346"/>
              <a:ext cx="108000" cy="108000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800315" y="3711234"/>
            <a:ext cx="108000" cy="687896"/>
            <a:chOff x="7325601" y="3943386"/>
            <a:chExt cx="108000" cy="687896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7373397" y="4016929"/>
              <a:ext cx="0" cy="55653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7325601" y="3943386"/>
              <a:ext cx="108000" cy="108000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>
              <a:spLocks noChangeAspect="1"/>
            </p:cNvSpPr>
            <p:nvPr/>
          </p:nvSpPr>
          <p:spPr>
            <a:xfrm>
              <a:off x="7325601" y="4523282"/>
              <a:ext cx="108000" cy="108000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061903" y="1706894"/>
            <a:ext cx="2056135" cy="1772530"/>
            <a:chOff x="2014941" y="1991443"/>
            <a:chExt cx="2056135" cy="1772530"/>
          </a:xfrm>
        </p:grpSpPr>
        <p:sp>
          <p:nvSpPr>
            <p:cNvPr id="8" name="任意多边形 7"/>
            <p:cNvSpPr/>
            <p:nvPr/>
          </p:nvSpPr>
          <p:spPr>
            <a:xfrm flipV="1">
              <a:off x="2014941" y="1991443"/>
              <a:ext cx="2056135" cy="1772530"/>
            </a:xfrm>
            <a:custGeom>
              <a:avLst/>
              <a:gdLst>
                <a:gd name="connsiteX0" fmla="*/ 1028067 w 2056135"/>
                <a:gd name="connsiteY0" fmla="*/ 1688122 h 1772530"/>
                <a:gd name="connsiteX1" fmla="*/ 520306 w 2056135"/>
                <a:gd name="connsiteY1" fmla="*/ 1180361 h 1772530"/>
                <a:gd name="connsiteX2" fmla="*/ 1028067 w 2056135"/>
                <a:gd name="connsiteY2" fmla="*/ 672600 h 1772530"/>
                <a:gd name="connsiteX3" fmla="*/ 1535828 w 2056135"/>
                <a:gd name="connsiteY3" fmla="*/ 1180361 h 1772530"/>
                <a:gd name="connsiteX4" fmla="*/ 1028067 w 2056135"/>
                <a:gd name="connsiteY4" fmla="*/ 1688122 h 1772530"/>
                <a:gd name="connsiteX5" fmla="*/ 0 w 2056135"/>
                <a:gd name="connsiteY5" fmla="*/ 1772530 h 1772530"/>
                <a:gd name="connsiteX6" fmla="*/ 2056135 w 2056135"/>
                <a:gd name="connsiteY6" fmla="*/ 1772530 h 1772530"/>
                <a:gd name="connsiteX7" fmla="*/ 1028068 w 2056135"/>
                <a:gd name="connsiteY7" fmla="*/ 0 h 177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56135" h="1772530">
                  <a:moveTo>
                    <a:pt x="1028067" y="1688122"/>
                  </a:moveTo>
                  <a:cubicBezTo>
                    <a:pt x="747638" y="1688122"/>
                    <a:pt x="520306" y="1460790"/>
                    <a:pt x="520306" y="1180361"/>
                  </a:cubicBezTo>
                  <a:cubicBezTo>
                    <a:pt x="520306" y="899932"/>
                    <a:pt x="747638" y="672600"/>
                    <a:pt x="1028067" y="672600"/>
                  </a:cubicBezTo>
                  <a:cubicBezTo>
                    <a:pt x="1308496" y="672600"/>
                    <a:pt x="1535828" y="899932"/>
                    <a:pt x="1535828" y="1180361"/>
                  </a:cubicBezTo>
                  <a:cubicBezTo>
                    <a:pt x="1535828" y="1460790"/>
                    <a:pt x="1308496" y="1688122"/>
                    <a:pt x="1028067" y="1688122"/>
                  </a:cubicBezTo>
                  <a:close/>
                  <a:moveTo>
                    <a:pt x="0" y="1772530"/>
                  </a:moveTo>
                  <a:lnTo>
                    <a:pt x="2056135" y="1772530"/>
                  </a:lnTo>
                  <a:lnTo>
                    <a:pt x="1028068" y="0"/>
                  </a:lnTo>
                  <a:close/>
                </a:path>
              </a:pathLst>
            </a:custGeom>
            <a:solidFill>
              <a:srgbClr val="3E415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2726411" y="2275090"/>
              <a:ext cx="607859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3E4150"/>
                  </a:solidFill>
                  <a:latin typeface="Impact" panose="020B0806030902050204" pitchFamily="34" charset="0"/>
                  <a:ea typeface="方正姚体" panose="02010601030101010101" pitchFamily="2" charset="-122"/>
                </a:rPr>
                <a:t>01</a:t>
              </a:r>
              <a:endParaRPr lang="zh-CN" altLang="en-US" sz="3600" dirty="0">
                <a:solidFill>
                  <a:srgbClr val="3E4150"/>
                </a:solidFill>
                <a:latin typeface="Impact" panose="020B0806030902050204" pitchFamily="34" charset="0"/>
                <a:ea typeface="方正姚体" panose="02010601030101010101" pitchFamily="2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823224" y="1759291"/>
            <a:ext cx="2056135" cy="1772530"/>
            <a:chOff x="6348510" y="1991443"/>
            <a:chExt cx="2056135" cy="1772530"/>
          </a:xfrm>
        </p:grpSpPr>
        <p:sp>
          <p:nvSpPr>
            <p:cNvPr id="9" name="任意多边形 8"/>
            <p:cNvSpPr/>
            <p:nvPr/>
          </p:nvSpPr>
          <p:spPr>
            <a:xfrm flipV="1">
              <a:off x="6348510" y="1991443"/>
              <a:ext cx="2056135" cy="1772530"/>
            </a:xfrm>
            <a:custGeom>
              <a:avLst/>
              <a:gdLst>
                <a:gd name="connsiteX0" fmla="*/ 1021614 w 2056135"/>
                <a:gd name="connsiteY0" fmla="*/ 1688122 h 1772530"/>
                <a:gd name="connsiteX1" fmla="*/ 513853 w 2056135"/>
                <a:gd name="connsiteY1" fmla="*/ 1180361 h 1772530"/>
                <a:gd name="connsiteX2" fmla="*/ 1021614 w 2056135"/>
                <a:gd name="connsiteY2" fmla="*/ 672600 h 1772530"/>
                <a:gd name="connsiteX3" fmla="*/ 1529375 w 2056135"/>
                <a:gd name="connsiteY3" fmla="*/ 1180361 h 1772530"/>
                <a:gd name="connsiteX4" fmla="*/ 1021614 w 2056135"/>
                <a:gd name="connsiteY4" fmla="*/ 1688122 h 1772530"/>
                <a:gd name="connsiteX5" fmla="*/ 0 w 2056135"/>
                <a:gd name="connsiteY5" fmla="*/ 1772530 h 1772530"/>
                <a:gd name="connsiteX6" fmla="*/ 2056135 w 2056135"/>
                <a:gd name="connsiteY6" fmla="*/ 1772530 h 1772530"/>
                <a:gd name="connsiteX7" fmla="*/ 1028068 w 2056135"/>
                <a:gd name="connsiteY7" fmla="*/ 0 h 177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56135" h="1772530">
                  <a:moveTo>
                    <a:pt x="1021614" y="1688122"/>
                  </a:moveTo>
                  <a:cubicBezTo>
                    <a:pt x="741185" y="1688122"/>
                    <a:pt x="513853" y="1460790"/>
                    <a:pt x="513853" y="1180361"/>
                  </a:cubicBezTo>
                  <a:cubicBezTo>
                    <a:pt x="513853" y="899932"/>
                    <a:pt x="741185" y="672600"/>
                    <a:pt x="1021614" y="672600"/>
                  </a:cubicBezTo>
                  <a:cubicBezTo>
                    <a:pt x="1302043" y="672600"/>
                    <a:pt x="1529375" y="899932"/>
                    <a:pt x="1529375" y="1180361"/>
                  </a:cubicBezTo>
                  <a:cubicBezTo>
                    <a:pt x="1529375" y="1460790"/>
                    <a:pt x="1302043" y="1688122"/>
                    <a:pt x="1021614" y="1688122"/>
                  </a:cubicBezTo>
                  <a:close/>
                  <a:moveTo>
                    <a:pt x="0" y="1772530"/>
                  </a:moveTo>
                  <a:lnTo>
                    <a:pt x="2056135" y="1772530"/>
                  </a:lnTo>
                  <a:lnTo>
                    <a:pt x="1028068" y="0"/>
                  </a:lnTo>
                  <a:close/>
                </a:path>
              </a:pathLst>
            </a:custGeom>
            <a:solidFill>
              <a:srgbClr val="3E415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7056941" y="2275090"/>
              <a:ext cx="66396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3E4150"/>
                  </a:solidFill>
                  <a:latin typeface="Impact" panose="020B0806030902050204" pitchFamily="34" charset="0"/>
                  <a:ea typeface="方正姚体" panose="02010601030101010101" pitchFamily="2" charset="-122"/>
                </a:rPr>
                <a:t>02</a:t>
              </a:r>
              <a:endParaRPr lang="zh-CN" altLang="en-US" sz="3600" dirty="0">
                <a:solidFill>
                  <a:srgbClr val="3E4150"/>
                </a:solidFill>
                <a:latin typeface="Impact" panose="020B0806030902050204" pitchFamily="34" charset="0"/>
                <a:ea typeface="方正姚体" panose="02010601030101010101" pitchFamily="2" charset="-122"/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1193569" y="4591945"/>
            <a:ext cx="1768703" cy="89255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虚拟空间数据的采集问题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758659" y="4699274"/>
            <a:ext cx="2209956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算法的具体实现方法，例如损失函数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81F599D-5286-90BD-72F1-54E540550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987" y="3478617"/>
            <a:ext cx="1620957" cy="1981874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C239C2ED-2AF9-ECB6-D1AB-6C19F2812E31}"/>
              </a:ext>
            </a:extLst>
          </p:cNvPr>
          <p:cNvGrpSpPr/>
          <p:nvPr/>
        </p:nvGrpSpPr>
        <p:grpSpPr>
          <a:xfrm>
            <a:off x="9471419" y="3711234"/>
            <a:ext cx="108000" cy="687896"/>
            <a:chOff x="7325601" y="3943386"/>
            <a:chExt cx="108000" cy="687896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0488420-9756-555F-CFAB-A7AD86F32A98}"/>
                </a:ext>
              </a:extLst>
            </p:cNvPr>
            <p:cNvCxnSpPr/>
            <p:nvPr/>
          </p:nvCxnSpPr>
          <p:spPr>
            <a:xfrm>
              <a:off x="7373397" y="4016929"/>
              <a:ext cx="0" cy="55653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F4748A2-7074-EE0B-5066-4D1EDE46F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25601" y="3943386"/>
              <a:ext cx="108000" cy="108000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4A42C35-9826-AD7D-2DBB-8A4AB1F7EC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25601" y="4523282"/>
              <a:ext cx="108000" cy="108000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703293D-F009-9163-0B97-5528AAA7543B}"/>
              </a:ext>
            </a:extLst>
          </p:cNvPr>
          <p:cNvGrpSpPr/>
          <p:nvPr/>
        </p:nvGrpSpPr>
        <p:grpSpPr>
          <a:xfrm>
            <a:off x="8494328" y="1759291"/>
            <a:ext cx="2056135" cy="1772530"/>
            <a:chOff x="6348510" y="1991443"/>
            <a:chExt cx="2056135" cy="1772530"/>
          </a:xfrm>
        </p:grpSpPr>
        <p:sp>
          <p:nvSpPr>
            <p:cNvPr id="24" name="任意多边形 8">
              <a:extLst>
                <a:ext uri="{FF2B5EF4-FFF2-40B4-BE49-F238E27FC236}">
                  <a16:creationId xmlns:a16="http://schemas.microsoft.com/office/drawing/2014/main" id="{6F973FE0-397C-D340-1E0A-F788908501BD}"/>
                </a:ext>
              </a:extLst>
            </p:cNvPr>
            <p:cNvSpPr/>
            <p:nvPr/>
          </p:nvSpPr>
          <p:spPr>
            <a:xfrm flipV="1">
              <a:off x="6348510" y="1991443"/>
              <a:ext cx="2056135" cy="1772530"/>
            </a:xfrm>
            <a:custGeom>
              <a:avLst/>
              <a:gdLst>
                <a:gd name="connsiteX0" fmla="*/ 1021614 w 2056135"/>
                <a:gd name="connsiteY0" fmla="*/ 1688122 h 1772530"/>
                <a:gd name="connsiteX1" fmla="*/ 513853 w 2056135"/>
                <a:gd name="connsiteY1" fmla="*/ 1180361 h 1772530"/>
                <a:gd name="connsiteX2" fmla="*/ 1021614 w 2056135"/>
                <a:gd name="connsiteY2" fmla="*/ 672600 h 1772530"/>
                <a:gd name="connsiteX3" fmla="*/ 1529375 w 2056135"/>
                <a:gd name="connsiteY3" fmla="*/ 1180361 h 1772530"/>
                <a:gd name="connsiteX4" fmla="*/ 1021614 w 2056135"/>
                <a:gd name="connsiteY4" fmla="*/ 1688122 h 1772530"/>
                <a:gd name="connsiteX5" fmla="*/ 0 w 2056135"/>
                <a:gd name="connsiteY5" fmla="*/ 1772530 h 1772530"/>
                <a:gd name="connsiteX6" fmla="*/ 2056135 w 2056135"/>
                <a:gd name="connsiteY6" fmla="*/ 1772530 h 1772530"/>
                <a:gd name="connsiteX7" fmla="*/ 1028068 w 2056135"/>
                <a:gd name="connsiteY7" fmla="*/ 0 h 177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56135" h="1772530">
                  <a:moveTo>
                    <a:pt x="1021614" y="1688122"/>
                  </a:moveTo>
                  <a:cubicBezTo>
                    <a:pt x="741185" y="1688122"/>
                    <a:pt x="513853" y="1460790"/>
                    <a:pt x="513853" y="1180361"/>
                  </a:cubicBezTo>
                  <a:cubicBezTo>
                    <a:pt x="513853" y="899932"/>
                    <a:pt x="741185" y="672600"/>
                    <a:pt x="1021614" y="672600"/>
                  </a:cubicBezTo>
                  <a:cubicBezTo>
                    <a:pt x="1302043" y="672600"/>
                    <a:pt x="1529375" y="899932"/>
                    <a:pt x="1529375" y="1180361"/>
                  </a:cubicBezTo>
                  <a:cubicBezTo>
                    <a:pt x="1529375" y="1460790"/>
                    <a:pt x="1302043" y="1688122"/>
                    <a:pt x="1021614" y="1688122"/>
                  </a:cubicBezTo>
                  <a:close/>
                  <a:moveTo>
                    <a:pt x="0" y="1772530"/>
                  </a:moveTo>
                  <a:lnTo>
                    <a:pt x="2056135" y="1772530"/>
                  </a:lnTo>
                  <a:lnTo>
                    <a:pt x="1028068" y="0"/>
                  </a:lnTo>
                  <a:close/>
                </a:path>
              </a:pathLst>
            </a:custGeom>
            <a:solidFill>
              <a:srgbClr val="3E415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B3F8ED2-31B2-DC97-AC1E-690859206BB2}"/>
                </a:ext>
              </a:extLst>
            </p:cNvPr>
            <p:cNvSpPr txBox="1"/>
            <p:nvPr/>
          </p:nvSpPr>
          <p:spPr>
            <a:xfrm>
              <a:off x="7056941" y="2275090"/>
              <a:ext cx="676788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3E4150"/>
                  </a:solidFill>
                  <a:latin typeface="Impact" panose="020B0806030902050204" pitchFamily="34" charset="0"/>
                  <a:ea typeface="方正姚体" panose="02010601030101010101" pitchFamily="2" charset="-122"/>
                </a:rPr>
                <a:t>03</a:t>
              </a:r>
              <a:endParaRPr lang="zh-CN" altLang="en-US" sz="3600" dirty="0">
                <a:solidFill>
                  <a:srgbClr val="3E4150"/>
                </a:solidFill>
                <a:latin typeface="Impact" panose="020B0806030902050204" pitchFamily="34" charset="0"/>
                <a:ea typeface="方正姚体" panose="02010601030101010101" pitchFamily="2" charset="-122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A068EC25-D5DB-516F-7E61-BF09040A0650}"/>
              </a:ext>
            </a:extLst>
          </p:cNvPr>
          <p:cNvSpPr txBox="1"/>
          <p:nvPr/>
        </p:nvSpPr>
        <p:spPr>
          <a:xfrm>
            <a:off x="8429763" y="4699274"/>
            <a:ext cx="2209956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实际场景运用中从硬件设备输入到输出的数据调用。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6" grpId="0"/>
      <p:bldP spid="58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1" y="1492347"/>
            <a:ext cx="3317430" cy="2632835"/>
            <a:chOff x="-1" y="1492347"/>
            <a:chExt cx="3317430" cy="2632835"/>
          </a:xfrm>
        </p:grpSpPr>
        <p:sp>
          <p:nvSpPr>
            <p:cNvPr id="20" name="任意多边形 19"/>
            <p:cNvSpPr/>
            <p:nvPr/>
          </p:nvSpPr>
          <p:spPr>
            <a:xfrm>
              <a:off x="-1" y="2591803"/>
              <a:ext cx="2996972" cy="1533379"/>
            </a:xfrm>
            <a:custGeom>
              <a:avLst/>
              <a:gdLst>
                <a:gd name="connsiteX0" fmla="*/ 0 w 2996972"/>
                <a:gd name="connsiteY0" fmla="*/ 0 h 1533379"/>
                <a:gd name="connsiteX1" fmla="*/ 1316551 w 2996972"/>
                <a:gd name="connsiteY1" fmla="*/ 0 h 1533379"/>
                <a:gd name="connsiteX2" fmla="*/ 1465829 w 2996972"/>
                <a:gd name="connsiteY2" fmla="*/ 0 h 1533379"/>
                <a:gd name="connsiteX3" fmla="*/ 2747118 w 2996972"/>
                <a:gd name="connsiteY3" fmla="*/ 0 h 1533379"/>
                <a:gd name="connsiteX4" fmla="*/ 2747118 w 2996972"/>
                <a:gd name="connsiteY4" fmla="*/ 1109881 h 1533379"/>
                <a:gd name="connsiteX5" fmla="*/ 2749057 w 2996972"/>
                <a:gd name="connsiteY5" fmla="*/ 1090290 h 1533379"/>
                <a:gd name="connsiteX6" fmla="*/ 2913319 w 2996972"/>
                <a:gd name="connsiteY6" fmla="*/ 872451 h 1533379"/>
                <a:gd name="connsiteX7" fmla="*/ 2987451 w 2996972"/>
                <a:gd name="connsiteY7" fmla="*/ 833997 h 1533379"/>
                <a:gd name="connsiteX8" fmla="*/ 2987451 w 2996972"/>
                <a:gd name="connsiteY8" fmla="*/ 0 h 1533379"/>
                <a:gd name="connsiteX9" fmla="*/ 2996972 w 2996972"/>
                <a:gd name="connsiteY9" fmla="*/ 0 h 1533379"/>
                <a:gd name="connsiteX10" fmla="*/ 2996972 w 2996972"/>
                <a:gd name="connsiteY10" fmla="*/ 1533379 h 1533379"/>
                <a:gd name="connsiteX11" fmla="*/ 1465829 w 2996972"/>
                <a:gd name="connsiteY11" fmla="*/ 1533379 h 1533379"/>
                <a:gd name="connsiteX12" fmla="*/ 1316551 w 2996972"/>
                <a:gd name="connsiteY12" fmla="*/ 1533379 h 1533379"/>
                <a:gd name="connsiteX13" fmla="*/ 0 w 2996972"/>
                <a:gd name="connsiteY13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96972" h="1533379">
                  <a:moveTo>
                    <a:pt x="0" y="0"/>
                  </a:moveTo>
                  <a:lnTo>
                    <a:pt x="1316551" y="0"/>
                  </a:lnTo>
                  <a:lnTo>
                    <a:pt x="1465829" y="0"/>
                  </a:lnTo>
                  <a:lnTo>
                    <a:pt x="2747118" y="0"/>
                  </a:lnTo>
                  <a:lnTo>
                    <a:pt x="2747118" y="1109881"/>
                  </a:lnTo>
                  <a:lnTo>
                    <a:pt x="2749057" y="1090290"/>
                  </a:lnTo>
                  <a:cubicBezTo>
                    <a:pt x="2764126" y="1017626"/>
                    <a:pt x="2826727" y="931288"/>
                    <a:pt x="2913319" y="872451"/>
                  </a:cubicBezTo>
                  <a:lnTo>
                    <a:pt x="2987451" y="833997"/>
                  </a:lnTo>
                  <a:lnTo>
                    <a:pt x="2987451" y="0"/>
                  </a:lnTo>
                  <a:lnTo>
                    <a:pt x="2996972" y="0"/>
                  </a:lnTo>
                  <a:lnTo>
                    <a:pt x="2996972" y="1533379"/>
                  </a:lnTo>
                  <a:lnTo>
                    <a:pt x="1465829" y="1533379"/>
                  </a:lnTo>
                  <a:lnTo>
                    <a:pt x="131655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700676">
              <a:off x="1591986" y="1492347"/>
              <a:ext cx="1725443" cy="2263599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03454" y="2795956"/>
              <a:ext cx="103746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600" b="1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04</a:t>
              </a:r>
              <a:endParaRPr lang="zh-CN" altLang="en-US" sz="66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009043" y="2591802"/>
            <a:ext cx="9182957" cy="1533379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239580" y="2795956"/>
            <a:ext cx="71386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成果形式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65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24669" y="10194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成果形式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094636" y="2247166"/>
            <a:ext cx="1238339" cy="1067534"/>
            <a:chOff x="1836697" y="1968791"/>
            <a:chExt cx="1238339" cy="1067534"/>
          </a:xfrm>
        </p:grpSpPr>
        <p:sp>
          <p:nvSpPr>
            <p:cNvPr id="28" name="六边形 27"/>
            <p:cNvSpPr>
              <a:spLocks noChangeAspect="1"/>
            </p:cNvSpPr>
            <p:nvPr/>
          </p:nvSpPr>
          <p:spPr>
            <a:xfrm rot="10800000">
              <a:off x="1836697" y="1968791"/>
              <a:ext cx="1238339" cy="1067534"/>
            </a:xfrm>
            <a:prstGeom prst="hexagon">
              <a:avLst>
                <a:gd name="adj" fmla="val 28557"/>
                <a:gd name="vf" fmla="val 115470"/>
              </a:avLst>
            </a:prstGeom>
            <a:solidFill>
              <a:srgbClr val="3E41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2079801" y="2071631"/>
              <a:ext cx="752129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b="1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01</a:t>
              </a:r>
              <a:endParaRPr lang="zh-CN" altLang="en-US" sz="44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094638" y="3663803"/>
            <a:ext cx="1238339" cy="1067534"/>
            <a:chOff x="1836698" y="3177551"/>
            <a:chExt cx="1238339" cy="1067534"/>
          </a:xfrm>
        </p:grpSpPr>
        <p:sp>
          <p:nvSpPr>
            <p:cNvPr id="30" name="六边形 29"/>
            <p:cNvSpPr>
              <a:spLocks noChangeAspect="1"/>
            </p:cNvSpPr>
            <p:nvPr/>
          </p:nvSpPr>
          <p:spPr>
            <a:xfrm rot="10800000">
              <a:off x="1836698" y="3177551"/>
              <a:ext cx="1238339" cy="1067534"/>
            </a:xfrm>
            <a:prstGeom prst="hexagon">
              <a:avLst>
                <a:gd name="adj" fmla="val 28557"/>
                <a:gd name="vf" fmla="val 115470"/>
              </a:avLst>
            </a:prstGeom>
            <a:solidFill>
              <a:srgbClr val="3E41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2080849" y="3290030"/>
              <a:ext cx="752129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b="1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02</a:t>
              </a:r>
              <a:endParaRPr lang="zh-CN" altLang="en-US" sz="44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67" name="矩形 66"/>
          <p:cNvSpPr/>
          <p:nvPr/>
        </p:nvSpPr>
        <p:spPr>
          <a:xfrm>
            <a:off x="9336556" y="4023836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0</a:t>
            </a:r>
            <a:endParaRPr lang="zh-CN" altLang="en-US" sz="4400" dirty="0">
              <a:solidFill>
                <a:prstClr val="whit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719895" y="2247166"/>
            <a:ext cx="6576630" cy="1067534"/>
            <a:chOff x="2909507" y="2573528"/>
            <a:chExt cx="3597597" cy="1067534"/>
          </a:xfrm>
        </p:grpSpPr>
        <p:sp>
          <p:nvSpPr>
            <p:cNvPr id="29" name="六边形 28"/>
            <p:cNvSpPr>
              <a:spLocks noChangeAspect="1"/>
            </p:cNvSpPr>
            <p:nvPr/>
          </p:nvSpPr>
          <p:spPr>
            <a:xfrm rot="10800000" flipH="1">
              <a:off x="2909507" y="2573528"/>
              <a:ext cx="3597597" cy="1067534"/>
            </a:xfrm>
            <a:prstGeom prst="hexagon">
              <a:avLst>
                <a:gd name="adj" fmla="val 28557"/>
                <a:gd name="vf" fmla="val 115470"/>
              </a:avLst>
            </a:prstGeom>
            <a:noFill/>
            <a:ln>
              <a:solidFill>
                <a:srgbClr val="3E41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3104821" y="2922629"/>
              <a:ext cx="3327960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zh-CN" sz="20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搭建工具使用虚拟空间的手部数据大规模生成数据集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3778996" y="3663803"/>
            <a:ext cx="6517530" cy="1067534"/>
            <a:chOff x="2909506" y="3785181"/>
            <a:chExt cx="3232866" cy="1067534"/>
          </a:xfrm>
        </p:grpSpPr>
        <p:sp>
          <p:nvSpPr>
            <p:cNvPr id="31" name="六边形 30"/>
            <p:cNvSpPr>
              <a:spLocks noChangeAspect="1"/>
            </p:cNvSpPr>
            <p:nvPr/>
          </p:nvSpPr>
          <p:spPr>
            <a:xfrm rot="10800000" flipH="1">
              <a:off x="2909506" y="3785181"/>
              <a:ext cx="3232866" cy="1067534"/>
            </a:xfrm>
            <a:prstGeom prst="hexagon">
              <a:avLst>
                <a:gd name="adj" fmla="val 28557"/>
                <a:gd name="vf" fmla="val 115470"/>
              </a:avLst>
            </a:prstGeom>
            <a:noFill/>
            <a:ln>
              <a:solidFill>
                <a:srgbClr val="3E41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3057295" y="4118893"/>
              <a:ext cx="3017683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zh-CN" sz="20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算法系统测试数据集的准确率，实现场景的实时交互</a:t>
              </a:r>
              <a:endPara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1" y="1492347"/>
            <a:ext cx="3317430" cy="2632835"/>
            <a:chOff x="-1" y="1492347"/>
            <a:chExt cx="3317430" cy="2632835"/>
          </a:xfrm>
        </p:grpSpPr>
        <p:sp>
          <p:nvSpPr>
            <p:cNvPr id="20" name="任意多边形 19"/>
            <p:cNvSpPr/>
            <p:nvPr/>
          </p:nvSpPr>
          <p:spPr>
            <a:xfrm>
              <a:off x="-1" y="2591803"/>
              <a:ext cx="2996972" cy="1533379"/>
            </a:xfrm>
            <a:custGeom>
              <a:avLst/>
              <a:gdLst>
                <a:gd name="connsiteX0" fmla="*/ 0 w 2996972"/>
                <a:gd name="connsiteY0" fmla="*/ 0 h 1533379"/>
                <a:gd name="connsiteX1" fmla="*/ 1316551 w 2996972"/>
                <a:gd name="connsiteY1" fmla="*/ 0 h 1533379"/>
                <a:gd name="connsiteX2" fmla="*/ 1465829 w 2996972"/>
                <a:gd name="connsiteY2" fmla="*/ 0 h 1533379"/>
                <a:gd name="connsiteX3" fmla="*/ 2747118 w 2996972"/>
                <a:gd name="connsiteY3" fmla="*/ 0 h 1533379"/>
                <a:gd name="connsiteX4" fmla="*/ 2747118 w 2996972"/>
                <a:gd name="connsiteY4" fmla="*/ 1109881 h 1533379"/>
                <a:gd name="connsiteX5" fmla="*/ 2749057 w 2996972"/>
                <a:gd name="connsiteY5" fmla="*/ 1090290 h 1533379"/>
                <a:gd name="connsiteX6" fmla="*/ 2913319 w 2996972"/>
                <a:gd name="connsiteY6" fmla="*/ 872451 h 1533379"/>
                <a:gd name="connsiteX7" fmla="*/ 2987451 w 2996972"/>
                <a:gd name="connsiteY7" fmla="*/ 833997 h 1533379"/>
                <a:gd name="connsiteX8" fmla="*/ 2987451 w 2996972"/>
                <a:gd name="connsiteY8" fmla="*/ 0 h 1533379"/>
                <a:gd name="connsiteX9" fmla="*/ 2996972 w 2996972"/>
                <a:gd name="connsiteY9" fmla="*/ 0 h 1533379"/>
                <a:gd name="connsiteX10" fmla="*/ 2996972 w 2996972"/>
                <a:gd name="connsiteY10" fmla="*/ 1533379 h 1533379"/>
                <a:gd name="connsiteX11" fmla="*/ 1465829 w 2996972"/>
                <a:gd name="connsiteY11" fmla="*/ 1533379 h 1533379"/>
                <a:gd name="connsiteX12" fmla="*/ 1316551 w 2996972"/>
                <a:gd name="connsiteY12" fmla="*/ 1533379 h 1533379"/>
                <a:gd name="connsiteX13" fmla="*/ 0 w 2996972"/>
                <a:gd name="connsiteY13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96972" h="1533379">
                  <a:moveTo>
                    <a:pt x="0" y="0"/>
                  </a:moveTo>
                  <a:lnTo>
                    <a:pt x="1316551" y="0"/>
                  </a:lnTo>
                  <a:lnTo>
                    <a:pt x="1465829" y="0"/>
                  </a:lnTo>
                  <a:lnTo>
                    <a:pt x="2747118" y="0"/>
                  </a:lnTo>
                  <a:lnTo>
                    <a:pt x="2747118" y="1109881"/>
                  </a:lnTo>
                  <a:lnTo>
                    <a:pt x="2749057" y="1090290"/>
                  </a:lnTo>
                  <a:cubicBezTo>
                    <a:pt x="2764126" y="1017626"/>
                    <a:pt x="2826727" y="931288"/>
                    <a:pt x="2913319" y="872451"/>
                  </a:cubicBezTo>
                  <a:lnTo>
                    <a:pt x="2987451" y="833997"/>
                  </a:lnTo>
                  <a:lnTo>
                    <a:pt x="2987451" y="0"/>
                  </a:lnTo>
                  <a:lnTo>
                    <a:pt x="2996972" y="0"/>
                  </a:lnTo>
                  <a:lnTo>
                    <a:pt x="2996972" y="1533379"/>
                  </a:lnTo>
                  <a:lnTo>
                    <a:pt x="1465829" y="1533379"/>
                  </a:lnTo>
                  <a:lnTo>
                    <a:pt x="131655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700676">
              <a:off x="1591986" y="1492347"/>
              <a:ext cx="1725443" cy="2263599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03454" y="2795956"/>
              <a:ext cx="103746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600" b="1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05</a:t>
              </a:r>
              <a:endParaRPr lang="zh-CN" altLang="en-US" sz="66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009043" y="2591802"/>
            <a:ext cx="9182957" cy="1533379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239580" y="2795956"/>
            <a:ext cx="71386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计划进度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703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63728" y="10194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计划进度</a:t>
            </a:r>
          </a:p>
        </p:txBody>
      </p:sp>
      <p:sp>
        <p:nvSpPr>
          <p:cNvPr id="67" name="矩形 66"/>
          <p:cNvSpPr/>
          <p:nvPr/>
        </p:nvSpPr>
        <p:spPr>
          <a:xfrm>
            <a:off x="9336556" y="4023836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0</a:t>
            </a:r>
            <a:endParaRPr lang="zh-CN" altLang="en-US" sz="4400" dirty="0">
              <a:solidFill>
                <a:prstClr val="whit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graphicFrame>
        <p:nvGraphicFramePr>
          <p:cNvPr id="8" name="内容占位符 3">
            <a:extLst>
              <a:ext uri="{FF2B5EF4-FFF2-40B4-BE49-F238E27FC236}">
                <a16:creationId xmlns:a16="http://schemas.microsoft.com/office/drawing/2014/main" id="{6D0FBE46-B3DE-8C92-7DC9-B9B40ADAC2DF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71319733"/>
              </p:ext>
            </p:extLst>
          </p:nvPr>
        </p:nvGraphicFramePr>
        <p:xfrm>
          <a:off x="1992312" y="1528415"/>
          <a:ext cx="8207375" cy="4284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2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4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14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kern="12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2022.10-2022.11</a:t>
                      </a:r>
                      <a:endParaRPr lang="zh-CN" altLang="zh-CN" sz="2000" b="0" kern="1200" dirty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17" marB="45717" anchor="ctr">
                    <a:solidFill>
                      <a:srgbClr val="3E41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zh-CN" sz="2000" b="0" kern="12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研究算法原理，确定主题、项目框架、开发</a:t>
                      </a:r>
                      <a:r>
                        <a:rPr lang="zh-CN" altLang="en-US" sz="2000" b="0" kern="12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技术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17" marB="45717" anchor="ctr">
                    <a:solidFill>
                      <a:srgbClr val="3E4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36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2022.12-2023.01</a:t>
                      </a:r>
                      <a:endParaRPr lang="zh-CN" altLang="zh-CN" sz="2000" b="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17" marB="45717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开始项目，数据集搭建，编写和调试代码，形成可运行的算法模块。</a:t>
                      </a:r>
                    </a:p>
                  </a:txBody>
                  <a:tcPr marT="45717" marB="45717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454997"/>
                  </a:ext>
                </a:extLst>
              </a:tr>
              <a:tr h="8231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2023.02-2023.03</a:t>
                      </a:r>
                      <a:endParaRPr lang="zh-CN" altLang="zh-CN" sz="2000" b="0" kern="12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17" marB="45717" anchor="ctr">
                    <a:solidFill>
                      <a:srgbClr val="3E41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zh-CN" sz="2000" b="0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算法应用，将算法嵌入实际场景，实现交互功能。</a:t>
                      </a:r>
                    </a:p>
                  </a:txBody>
                  <a:tcPr marT="45717" marB="45717" anchor="ctr">
                    <a:solidFill>
                      <a:srgbClr val="3E4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31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2023.04-2023.04</a:t>
                      </a:r>
                      <a:endParaRPr lang="zh-CN" altLang="zh-CN" sz="2000" b="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17" marB="45717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zh-CN" sz="2000" b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完善项目，搭建论文框架。</a:t>
                      </a:r>
                    </a:p>
                  </a:txBody>
                  <a:tcPr marT="45717" marB="45717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1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2023.05-2023.06</a:t>
                      </a:r>
                      <a:endParaRPr lang="zh-CN" altLang="zh-CN" sz="2000" b="0" kern="12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17" marB="45717" anchor="ctr">
                    <a:solidFill>
                      <a:srgbClr val="3E41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zh-CN" sz="2000" b="0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撰写毕业设计论文，准备答辩</a:t>
                      </a:r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。</a:t>
                      </a:r>
                      <a:endParaRPr lang="zh-CN" altLang="zh-CN" sz="2000" b="0" kern="12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17" marB="45717" anchor="ctr">
                    <a:solidFill>
                      <a:srgbClr val="3E4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826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1" y="1492347"/>
            <a:ext cx="3317430" cy="2632835"/>
            <a:chOff x="-1" y="1492347"/>
            <a:chExt cx="3317430" cy="2632835"/>
          </a:xfrm>
        </p:grpSpPr>
        <p:sp>
          <p:nvSpPr>
            <p:cNvPr id="20" name="任意多边形 19"/>
            <p:cNvSpPr/>
            <p:nvPr/>
          </p:nvSpPr>
          <p:spPr>
            <a:xfrm>
              <a:off x="-1" y="2591803"/>
              <a:ext cx="2996972" cy="1533379"/>
            </a:xfrm>
            <a:custGeom>
              <a:avLst/>
              <a:gdLst>
                <a:gd name="connsiteX0" fmla="*/ 0 w 2996972"/>
                <a:gd name="connsiteY0" fmla="*/ 0 h 1533379"/>
                <a:gd name="connsiteX1" fmla="*/ 1316551 w 2996972"/>
                <a:gd name="connsiteY1" fmla="*/ 0 h 1533379"/>
                <a:gd name="connsiteX2" fmla="*/ 1465829 w 2996972"/>
                <a:gd name="connsiteY2" fmla="*/ 0 h 1533379"/>
                <a:gd name="connsiteX3" fmla="*/ 2747118 w 2996972"/>
                <a:gd name="connsiteY3" fmla="*/ 0 h 1533379"/>
                <a:gd name="connsiteX4" fmla="*/ 2747118 w 2996972"/>
                <a:gd name="connsiteY4" fmla="*/ 1109881 h 1533379"/>
                <a:gd name="connsiteX5" fmla="*/ 2749057 w 2996972"/>
                <a:gd name="connsiteY5" fmla="*/ 1090290 h 1533379"/>
                <a:gd name="connsiteX6" fmla="*/ 2913319 w 2996972"/>
                <a:gd name="connsiteY6" fmla="*/ 872451 h 1533379"/>
                <a:gd name="connsiteX7" fmla="*/ 2987451 w 2996972"/>
                <a:gd name="connsiteY7" fmla="*/ 833997 h 1533379"/>
                <a:gd name="connsiteX8" fmla="*/ 2987451 w 2996972"/>
                <a:gd name="connsiteY8" fmla="*/ 0 h 1533379"/>
                <a:gd name="connsiteX9" fmla="*/ 2996972 w 2996972"/>
                <a:gd name="connsiteY9" fmla="*/ 0 h 1533379"/>
                <a:gd name="connsiteX10" fmla="*/ 2996972 w 2996972"/>
                <a:gd name="connsiteY10" fmla="*/ 1533379 h 1533379"/>
                <a:gd name="connsiteX11" fmla="*/ 1465829 w 2996972"/>
                <a:gd name="connsiteY11" fmla="*/ 1533379 h 1533379"/>
                <a:gd name="connsiteX12" fmla="*/ 1316551 w 2996972"/>
                <a:gd name="connsiteY12" fmla="*/ 1533379 h 1533379"/>
                <a:gd name="connsiteX13" fmla="*/ 0 w 2996972"/>
                <a:gd name="connsiteY13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96972" h="1533379">
                  <a:moveTo>
                    <a:pt x="0" y="0"/>
                  </a:moveTo>
                  <a:lnTo>
                    <a:pt x="1316551" y="0"/>
                  </a:lnTo>
                  <a:lnTo>
                    <a:pt x="1465829" y="0"/>
                  </a:lnTo>
                  <a:lnTo>
                    <a:pt x="2747118" y="0"/>
                  </a:lnTo>
                  <a:lnTo>
                    <a:pt x="2747118" y="1109881"/>
                  </a:lnTo>
                  <a:lnTo>
                    <a:pt x="2749057" y="1090290"/>
                  </a:lnTo>
                  <a:cubicBezTo>
                    <a:pt x="2764126" y="1017626"/>
                    <a:pt x="2826727" y="931288"/>
                    <a:pt x="2913319" y="872451"/>
                  </a:cubicBezTo>
                  <a:lnTo>
                    <a:pt x="2987451" y="833997"/>
                  </a:lnTo>
                  <a:lnTo>
                    <a:pt x="2987451" y="0"/>
                  </a:lnTo>
                  <a:lnTo>
                    <a:pt x="2996972" y="0"/>
                  </a:lnTo>
                  <a:lnTo>
                    <a:pt x="2996972" y="1533379"/>
                  </a:lnTo>
                  <a:lnTo>
                    <a:pt x="1465829" y="1533379"/>
                  </a:lnTo>
                  <a:lnTo>
                    <a:pt x="131655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700676">
              <a:off x="1591986" y="1492347"/>
              <a:ext cx="1725443" cy="2263599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03454" y="2795956"/>
              <a:ext cx="103746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600" b="1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06</a:t>
              </a:r>
              <a:endParaRPr lang="zh-CN" altLang="en-US" sz="66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009043" y="2591802"/>
            <a:ext cx="9182957" cy="1533379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239580" y="2795956"/>
            <a:ext cx="71386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论文翻译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64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63728" y="10194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论文翻译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E46D71-B765-2A1B-D811-B36792AD8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982" y="1313519"/>
            <a:ext cx="4320914" cy="16155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6CE7E5-603D-129E-B0AB-B88430405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033" y="2851242"/>
            <a:ext cx="4282811" cy="25910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BFFE74E-DD49-2558-5A7F-9D141E880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156" y="2627471"/>
            <a:ext cx="5829805" cy="17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6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303469"/>
            <a:ext cx="1985638" cy="2632835"/>
            <a:chOff x="0" y="1303469"/>
            <a:chExt cx="1985638" cy="2632835"/>
          </a:xfrm>
        </p:grpSpPr>
        <p:sp>
          <p:nvSpPr>
            <p:cNvPr id="31" name="任意多边形 30"/>
            <p:cNvSpPr/>
            <p:nvPr/>
          </p:nvSpPr>
          <p:spPr>
            <a:xfrm>
              <a:off x="0" y="2402925"/>
              <a:ext cx="1680421" cy="1533379"/>
            </a:xfrm>
            <a:custGeom>
              <a:avLst/>
              <a:gdLst>
                <a:gd name="connsiteX0" fmla="*/ 0 w 1665181"/>
                <a:gd name="connsiteY0" fmla="*/ 0 h 1533379"/>
                <a:gd name="connsiteX1" fmla="*/ 1417593 w 1665181"/>
                <a:gd name="connsiteY1" fmla="*/ 0 h 1533379"/>
                <a:gd name="connsiteX2" fmla="*/ 1417593 w 1665181"/>
                <a:gd name="connsiteY2" fmla="*/ 1109881 h 1533379"/>
                <a:gd name="connsiteX3" fmla="*/ 1419514 w 1665181"/>
                <a:gd name="connsiteY3" fmla="*/ 1090290 h 1533379"/>
                <a:gd name="connsiteX4" fmla="*/ 1582286 w 1665181"/>
                <a:gd name="connsiteY4" fmla="*/ 872451 h 1533379"/>
                <a:gd name="connsiteX5" fmla="*/ 1655746 w 1665181"/>
                <a:gd name="connsiteY5" fmla="*/ 833997 h 1533379"/>
                <a:gd name="connsiteX6" fmla="*/ 1655746 w 1665181"/>
                <a:gd name="connsiteY6" fmla="*/ 0 h 1533379"/>
                <a:gd name="connsiteX7" fmla="*/ 1665181 w 1665181"/>
                <a:gd name="connsiteY7" fmla="*/ 0 h 1533379"/>
                <a:gd name="connsiteX8" fmla="*/ 1665181 w 1665181"/>
                <a:gd name="connsiteY8" fmla="*/ 1533379 h 1533379"/>
                <a:gd name="connsiteX9" fmla="*/ 0 w 1665181"/>
                <a:gd name="connsiteY9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5181" h="1533379">
                  <a:moveTo>
                    <a:pt x="0" y="0"/>
                  </a:moveTo>
                  <a:lnTo>
                    <a:pt x="1417593" y="0"/>
                  </a:lnTo>
                  <a:lnTo>
                    <a:pt x="1417593" y="1109881"/>
                  </a:lnTo>
                  <a:lnTo>
                    <a:pt x="1419514" y="1090290"/>
                  </a:lnTo>
                  <a:cubicBezTo>
                    <a:pt x="1434447" y="1017626"/>
                    <a:pt x="1496480" y="931288"/>
                    <a:pt x="1582286" y="872451"/>
                  </a:cubicBezTo>
                  <a:lnTo>
                    <a:pt x="1655746" y="833997"/>
                  </a:lnTo>
                  <a:lnTo>
                    <a:pt x="1655746" y="0"/>
                  </a:lnTo>
                  <a:lnTo>
                    <a:pt x="1665181" y="0"/>
                  </a:lnTo>
                  <a:lnTo>
                    <a:pt x="166518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 rot="20700676">
              <a:off x="260195" y="1303469"/>
              <a:ext cx="1725443" cy="2263599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1655745" y="2405572"/>
            <a:ext cx="10536255" cy="1533379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779695" y="2507894"/>
            <a:ext cx="4288353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980000" y="10194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题目与背景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926314" y="1570142"/>
            <a:ext cx="4447544" cy="3024027"/>
          </a:xfrm>
          <a:prstGeom prst="rect">
            <a:avLst/>
          </a:prstGeom>
          <a:noFill/>
          <a:ln w="22225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/>
          <p:cNvSpPr/>
          <p:nvPr/>
        </p:nvSpPr>
        <p:spPr>
          <a:xfrm>
            <a:off x="1054200" y="1690435"/>
            <a:ext cx="5051178" cy="434691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4507083" y="4720534"/>
            <a:ext cx="1692621" cy="1419681"/>
          </a:xfrm>
          <a:prstGeom prst="rect">
            <a:avLst/>
          </a:prstGeom>
          <a:noFill/>
          <a:ln w="22225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54200" y="4558283"/>
            <a:ext cx="4319658" cy="885125"/>
            <a:chOff x="1054200" y="4558283"/>
            <a:chExt cx="4319658" cy="885125"/>
          </a:xfrm>
          <a:solidFill>
            <a:srgbClr val="3E4150"/>
          </a:solidFill>
        </p:grpSpPr>
        <p:sp>
          <p:nvSpPr>
            <p:cNvPr id="102" name="矩形 101"/>
            <p:cNvSpPr/>
            <p:nvPr/>
          </p:nvSpPr>
          <p:spPr>
            <a:xfrm>
              <a:off x="1054200" y="4558283"/>
              <a:ext cx="4319658" cy="8851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2608735" y="4667755"/>
              <a:ext cx="1210588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0FCC2EC-2C6B-6C81-E587-05BEF23DCAD6}"/>
              </a:ext>
            </a:extLst>
          </p:cNvPr>
          <p:cNvSpPr txBox="1"/>
          <p:nvPr/>
        </p:nvSpPr>
        <p:spPr>
          <a:xfrm>
            <a:off x="6883477" y="1490380"/>
            <a:ext cx="44475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数据集搭建生成</a:t>
            </a:r>
            <a:r>
              <a:rPr lang="en-US" altLang="zh-CN" sz="2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3D</a:t>
            </a:r>
            <a:r>
              <a:rPr lang="zh-CN" altLang="zh-CN" sz="2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手部姿态与应用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F23943C-F8CF-29D5-2E44-C74FF42FAEF4}"/>
              </a:ext>
            </a:extLst>
          </p:cNvPr>
          <p:cNvSpPr txBox="1"/>
          <p:nvPr/>
        </p:nvSpPr>
        <p:spPr>
          <a:xfrm>
            <a:off x="6584750" y="2342316"/>
            <a:ext cx="48261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本课题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旨在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建立数据集生成模型，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使用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骨骼动画化驱动虚拟手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渲染生成补充数据集并且针对特定场景采集数据。基于如上数据集，交由手部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物体姿态估计算法对比训练，形成手部识别工具，最后应用于下游的实际应用中，实现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物体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的交互功能。</a:t>
            </a:r>
          </a:p>
        </p:txBody>
      </p:sp>
    </p:spTree>
    <p:extLst>
      <p:ext uri="{BB962C8B-B14F-4D97-AF65-F5344CB8AC3E}">
        <p14:creationId xmlns:p14="http://schemas.microsoft.com/office/powerpoint/2010/main" val="188097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 animBg="1"/>
      <p:bldP spid="101" grpId="0" animBg="1"/>
      <p:bldP spid="105" grpId="0" animBg="1"/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14">
            <a:extLst>
              <a:ext uri="{FF2B5EF4-FFF2-40B4-BE49-F238E27FC236}">
                <a16:creationId xmlns:a16="http://schemas.microsoft.com/office/drawing/2014/main" id="{B47DE045-428C-65FC-7C67-5C58EE54D151}"/>
              </a:ext>
            </a:extLst>
          </p:cNvPr>
          <p:cNvSpPr/>
          <p:nvPr/>
        </p:nvSpPr>
        <p:spPr>
          <a:xfrm>
            <a:off x="2148245" y="2450683"/>
            <a:ext cx="1435754" cy="448293"/>
          </a:xfrm>
          <a:prstGeom prst="round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585B4C9-DF51-B1A7-750C-DFF48C418097}"/>
              </a:ext>
            </a:extLst>
          </p:cNvPr>
          <p:cNvSpPr txBox="1"/>
          <p:nvPr/>
        </p:nvSpPr>
        <p:spPr>
          <a:xfrm>
            <a:off x="6797337" y="3265699"/>
            <a:ext cx="45509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75000"/>
              <a:buFont typeface="Wingdings" panose="05000000000000000000" pitchFamily="2" charset="2"/>
              <a:buChar char="l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传统的展馆多数是以图片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文字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和视频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作为交互的主体，随着人们对于信息获取需求的不断多样化，基于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的交互式体验开始流行起来。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6ED92B-48E1-F537-3984-68539EA646FC}"/>
              </a:ext>
            </a:extLst>
          </p:cNvPr>
          <p:cNvSpPr txBox="1"/>
          <p:nvPr/>
        </p:nvSpPr>
        <p:spPr>
          <a:xfrm>
            <a:off x="980000" y="10194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题目与背景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6E741BC-9959-704F-0154-67EE99115008}"/>
              </a:ext>
            </a:extLst>
          </p:cNvPr>
          <p:cNvSpPr txBox="1"/>
          <p:nvPr/>
        </p:nvSpPr>
        <p:spPr>
          <a:xfrm>
            <a:off x="3069207" y="1123945"/>
            <a:ext cx="5769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b="1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数据集搭建生成</a:t>
            </a:r>
            <a:r>
              <a:rPr lang="en-US" altLang="zh-CN" sz="2800" b="1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zh-CN" sz="2800" b="1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手部姿态与应用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C39CDD9-978F-8C64-4A70-E6E62BA7836A}"/>
              </a:ext>
            </a:extLst>
          </p:cNvPr>
          <p:cNvCxnSpPr>
            <a:cxnSpLocks/>
          </p:cNvCxnSpPr>
          <p:nvPr/>
        </p:nvCxnSpPr>
        <p:spPr>
          <a:xfrm flipH="1">
            <a:off x="2868060" y="2083959"/>
            <a:ext cx="627116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72B0BFC-E543-0764-CB15-884E310F98C5}"/>
              </a:ext>
            </a:extLst>
          </p:cNvPr>
          <p:cNvCxnSpPr>
            <a:cxnSpLocks/>
          </p:cNvCxnSpPr>
          <p:nvPr/>
        </p:nvCxnSpPr>
        <p:spPr>
          <a:xfrm flipV="1">
            <a:off x="5953749" y="1665750"/>
            <a:ext cx="0" cy="41820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E44D2AA-543E-80C0-55AD-5141DA5BB46B}"/>
              </a:ext>
            </a:extLst>
          </p:cNvPr>
          <p:cNvCxnSpPr>
            <a:cxnSpLocks/>
          </p:cNvCxnSpPr>
          <p:nvPr/>
        </p:nvCxnSpPr>
        <p:spPr>
          <a:xfrm flipV="1">
            <a:off x="9139227" y="2083959"/>
            <a:ext cx="0" cy="3799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A48EB47-765D-5EED-C593-DAC12ADB4EFA}"/>
              </a:ext>
            </a:extLst>
          </p:cNvPr>
          <p:cNvSpPr txBox="1"/>
          <p:nvPr/>
        </p:nvSpPr>
        <p:spPr>
          <a:xfrm>
            <a:off x="2467736" y="2450683"/>
            <a:ext cx="796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sp>
        <p:nvSpPr>
          <p:cNvPr id="33" name="圆角矩形 14">
            <a:extLst>
              <a:ext uri="{FF2B5EF4-FFF2-40B4-BE49-F238E27FC236}">
                <a16:creationId xmlns:a16="http://schemas.microsoft.com/office/drawing/2014/main" id="{9AF00327-62C2-12D4-1AA5-15CDE71765D2}"/>
              </a:ext>
            </a:extLst>
          </p:cNvPr>
          <p:cNvSpPr/>
          <p:nvPr/>
        </p:nvSpPr>
        <p:spPr>
          <a:xfrm>
            <a:off x="8421349" y="2450683"/>
            <a:ext cx="1435754" cy="448293"/>
          </a:xfrm>
          <a:prstGeom prst="round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5F2AFFA-B3F9-E42D-0BD0-8323DA645516}"/>
              </a:ext>
            </a:extLst>
          </p:cNvPr>
          <p:cNvSpPr txBox="1"/>
          <p:nvPr/>
        </p:nvSpPr>
        <p:spPr>
          <a:xfrm>
            <a:off x="8740841" y="2450683"/>
            <a:ext cx="796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4B93335-F3B1-11E4-41E6-0F7029D0595A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2866122" y="2083959"/>
            <a:ext cx="1938" cy="36672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1" animBg="1"/>
      <p:bldP spid="8" grpId="1"/>
      <p:bldP spid="3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6ED92B-48E1-F537-3984-68539EA646FC}"/>
              </a:ext>
            </a:extLst>
          </p:cNvPr>
          <p:cNvSpPr txBox="1"/>
          <p:nvPr/>
        </p:nvSpPr>
        <p:spPr>
          <a:xfrm>
            <a:off x="980000" y="10194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题目与背景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12645F-A6BA-5302-2E84-0E6C4619121A}"/>
              </a:ext>
            </a:extLst>
          </p:cNvPr>
          <p:cNvSpPr txBox="1"/>
          <p:nvPr/>
        </p:nvSpPr>
        <p:spPr>
          <a:xfrm>
            <a:off x="718839" y="3429000"/>
            <a:ext cx="49953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75000"/>
              <a:buFont typeface="Wingdings" panose="05000000000000000000" pitchFamily="2" charset="2"/>
              <a:buChar char="l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使用虚拟手部生成数据集的方法能够快速、高效地获取到大量的手部数据，避免了复杂的专业设备的使用。这些虚拟空间手部数据同样具有有效的手部信息，能够快速地在虚拟空间中生成想要的数据集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C39CDD9-978F-8C64-4A70-E6E62BA7836A}"/>
              </a:ext>
            </a:extLst>
          </p:cNvPr>
          <p:cNvCxnSpPr>
            <a:cxnSpLocks/>
          </p:cNvCxnSpPr>
          <p:nvPr/>
        </p:nvCxnSpPr>
        <p:spPr>
          <a:xfrm flipH="1">
            <a:off x="2868060" y="2083959"/>
            <a:ext cx="627116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72B0BFC-E543-0764-CB15-884E310F98C5}"/>
              </a:ext>
            </a:extLst>
          </p:cNvPr>
          <p:cNvCxnSpPr>
            <a:cxnSpLocks/>
          </p:cNvCxnSpPr>
          <p:nvPr/>
        </p:nvCxnSpPr>
        <p:spPr>
          <a:xfrm flipV="1">
            <a:off x="5953749" y="1665750"/>
            <a:ext cx="0" cy="41820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E44D2AA-543E-80C0-55AD-5141DA5BB46B}"/>
              </a:ext>
            </a:extLst>
          </p:cNvPr>
          <p:cNvCxnSpPr>
            <a:cxnSpLocks/>
          </p:cNvCxnSpPr>
          <p:nvPr/>
        </p:nvCxnSpPr>
        <p:spPr>
          <a:xfrm flipV="1">
            <a:off x="9139227" y="2083959"/>
            <a:ext cx="0" cy="3799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A48EB47-765D-5EED-C593-DAC12ADB4EFA}"/>
              </a:ext>
            </a:extLst>
          </p:cNvPr>
          <p:cNvSpPr txBox="1"/>
          <p:nvPr/>
        </p:nvSpPr>
        <p:spPr>
          <a:xfrm>
            <a:off x="5467369" y="1139128"/>
            <a:ext cx="9727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sp>
        <p:nvSpPr>
          <p:cNvPr id="33" name="圆角矩形 14">
            <a:extLst>
              <a:ext uri="{FF2B5EF4-FFF2-40B4-BE49-F238E27FC236}">
                <a16:creationId xmlns:a16="http://schemas.microsoft.com/office/drawing/2014/main" id="{9AF00327-62C2-12D4-1AA5-15CDE71765D2}"/>
              </a:ext>
            </a:extLst>
          </p:cNvPr>
          <p:cNvSpPr/>
          <p:nvPr/>
        </p:nvSpPr>
        <p:spPr>
          <a:xfrm>
            <a:off x="8421349" y="2450683"/>
            <a:ext cx="1435754" cy="448293"/>
          </a:xfrm>
          <a:prstGeom prst="round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5F2AFFA-B3F9-E42D-0BD0-8323DA645516}"/>
              </a:ext>
            </a:extLst>
          </p:cNvPr>
          <p:cNvSpPr txBox="1"/>
          <p:nvPr/>
        </p:nvSpPr>
        <p:spPr>
          <a:xfrm>
            <a:off x="8740841" y="2450683"/>
            <a:ext cx="796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4B93335-F3B1-11E4-41E6-0F7029D0595A}"/>
              </a:ext>
            </a:extLst>
          </p:cNvPr>
          <p:cNvCxnSpPr>
            <a:cxnSpLocks/>
          </p:cNvCxnSpPr>
          <p:nvPr/>
        </p:nvCxnSpPr>
        <p:spPr>
          <a:xfrm flipV="1">
            <a:off x="2868060" y="2083959"/>
            <a:ext cx="0" cy="41820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14">
            <a:extLst>
              <a:ext uri="{FF2B5EF4-FFF2-40B4-BE49-F238E27FC236}">
                <a16:creationId xmlns:a16="http://schemas.microsoft.com/office/drawing/2014/main" id="{858BED90-7EFF-9C92-ABEC-09AB57EB1295}"/>
              </a:ext>
            </a:extLst>
          </p:cNvPr>
          <p:cNvSpPr/>
          <p:nvPr/>
        </p:nvSpPr>
        <p:spPr>
          <a:xfrm>
            <a:off x="2150183" y="2450683"/>
            <a:ext cx="1435754" cy="448293"/>
          </a:xfrm>
          <a:prstGeom prst="round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87F607-C30B-C4DC-0AD1-34BFEA35E9E8}"/>
              </a:ext>
            </a:extLst>
          </p:cNvPr>
          <p:cNvSpPr txBox="1"/>
          <p:nvPr/>
        </p:nvSpPr>
        <p:spPr>
          <a:xfrm>
            <a:off x="2309930" y="2450683"/>
            <a:ext cx="11162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9644C2-D500-6F7A-0939-D57433C0F98E}"/>
              </a:ext>
            </a:extLst>
          </p:cNvPr>
          <p:cNvSpPr txBox="1"/>
          <p:nvPr/>
        </p:nvSpPr>
        <p:spPr>
          <a:xfrm>
            <a:off x="6912100" y="3429000"/>
            <a:ext cx="42382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75000"/>
              <a:buFont typeface="Wingdings" panose="05000000000000000000" pitchFamily="2" charset="2"/>
              <a:buChar char="l"/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半监督对比学习。将有监督学习和无监督学习相结合。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通过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对比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学习数据中的语义信息、特征信息，从而应用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到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下游的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交互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任务中。</a:t>
            </a:r>
          </a:p>
          <a:p>
            <a:pPr marL="285750" indent="-285750">
              <a:buSzPct val="75000"/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8331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3" grpId="0" animBg="1"/>
      <p:bldP spid="34" grpId="0"/>
      <p:bldP spid="2" grpId="0" animBg="1"/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1" y="1492347"/>
            <a:ext cx="3317430" cy="2632835"/>
            <a:chOff x="-1" y="1492347"/>
            <a:chExt cx="3317430" cy="2632835"/>
          </a:xfrm>
        </p:grpSpPr>
        <p:sp>
          <p:nvSpPr>
            <p:cNvPr id="20" name="任意多边形 19"/>
            <p:cNvSpPr/>
            <p:nvPr/>
          </p:nvSpPr>
          <p:spPr>
            <a:xfrm>
              <a:off x="-1" y="2591803"/>
              <a:ext cx="2996972" cy="1533379"/>
            </a:xfrm>
            <a:custGeom>
              <a:avLst/>
              <a:gdLst>
                <a:gd name="connsiteX0" fmla="*/ 0 w 2996972"/>
                <a:gd name="connsiteY0" fmla="*/ 0 h 1533379"/>
                <a:gd name="connsiteX1" fmla="*/ 1316551 w 2996972"/>
                <a:gd name="connsiteY1" fmla="*/ 0 h 1533379"/>
                <a:gd name="connsiteX2" fmla="*/ 1465829 w 2996972"/>
                <a:gd name="connsiteY2" fmla="*/ 0 h 1533379"/>
                <a:gd name="connsiteX3" fmla="*/ 2747118 w 2996972"/>
                <a:gd name="connsiteY3" fmla="*/ 0 h 1533379"/>
                <a:gd name="connsiteX4" fmla="*/ 2747118 w 2996972"/>
                <a:gd name="connsiteY4" fmla="*/ 1109881 h 1533379"/>
                <a:gd name="connsiteX5" fmla="*/ 2749057 w 2996972"/>
                <a:gd name="connsiteY5" fmla="*/ 1090290 h 1533379"/>
                <a:gd name="connsiteX6" fmla="*/ 2913319 w 2996972"/>
                <a:gd name="connsiteY6" fmla="*/ 872451 h 1533379"/>
                <a:gd name="connsiteX7" fmla="*/ 2987451 w 2996972"/>
                <a:gd name="connsiteY7" fmla="*/ 833997 h 1533379"/>
                <a:gd name="connsiteX8" fmla="*/ 2987451 w 2996972"/>
                <a:gd name="connsiteY8" fmla="*/ 0 h 1533379"/>
                <a:gd name="connsiteX9" fmla="*/ 2996972 w 2996972"/>
                <a:gd name="connsiteY9" fmla="*/ 0 h 1533379"/>
                <a:gd name="connsiteX10" fmla="*/ 2996972 w 2996972"/>
                <a:gd name="connsiteY10" fmla="*/ 1533379 h 1533379"/>
                <a:gd name="connsiteX11" fmla="*/ 1465829 w 2996972"/>
                <a:gd name="connsiteY11" fmla="*/ 1533379 h 1533379"/>
                <a:gd name="connsiteX12" fmla="*/ 1316551 w 2996972"/>
                <a:gd name="connsiteY12" fmla="*/ 1533379 h 1533379"/>
                <a:gd name="connsiteX13" fmla="*/ 0 w 2996972"/>
                <a:gd name="connsiteY13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96972" h="1533379">
                  <a:moveTo>
                    <a:pt x="0" y="0"/>
                  </a:moveTo>
                  <a:lnTo>
                    <a:pt x="1316551" y="0"/>
                  </a:lnTo>
                  <a:lnTo>
                    <a:pt x="1465829" y="0"/>
                  </a:lnTo>
                  <a:lnTo>
                    <a:pt x="2747118" y="0"/>
                  </a:lnTo>
                  <a:lnTo>
                    <a:pt x="2747118" y="1109881"/>
                  </a:lnTo>
                  <a:lnTo>
                    <a:pt x="2749057" y="1090290"/>
                  </a:lnTo>
                  <a:cubicBezTo>
                    <a:pt x="2764126" y="1017626"/>
                    <a:pt x="2826727" y="931288"/>
                    <a:pt x="2913319" y="872451"/>
                  </a:cubicBezTo>
                  <a:lnTo>
                    <a:pt x="2987451" y="833997"/>
                  </a:lnTo>
                  <a:lnTo>
                    <a:pt x="2987451" y="0"/>
                  </a:lnTo>
                  <a:lnTo>
                    <a:pt x="2996972" y="0"/>
                  </a:lnTo>
                  <a:lnTo>
                    <a:pt x="2996972" y="1533379"/>
                  </a:lnTo>
                  <a:lnTo>
                    <a:pt x="1465829" y="1533379"/>
                  </a:lnTo>
                  <a:lnTo>
                    <a:pt x="131655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700676">
              <a:off x="1591986" y="1492347"/>
              <a:ext cx="1725443" cy="2263599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03454" y="2795956"/>
              <a:ext cx="103746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600" b="1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02</a:t>
              </a:r>
              <a:endParaRPr lang="zh-CN" altLang="en-US" sz="66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009043" y="2591802"/>
            <a:ext cx="9182957" cy="1533379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239580" y="2795956"/>
            <a:ext cx="71386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6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20887" y="2188030"/>
            <a:ext cx="3335906" cy="1684489"/>
            <a:chOff x="1220887" y="2188030"/>
            <a:chExt cx="3335906" cy="1684489"/>
          </a:xfrm>
        </p:grpSpPr>
        <p:sp>
          <p:nvSpPr>
            <p:cNvPr id="6" name="任意多边形 5"/>
            <p:cNvSpPr/>
            <p:nvPr/>
          </p:nvSpPr>
          <p:spPr>
            <a:xfrm>
              <a:off x="1220887" y="2188030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1449939" y="2422519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780164" y="3031017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数据集搭建</a:t>
              </a:r>
              <a:endPara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65231" y="2188029"/>
            <a:ext cx="3335906" cy="1680131"/>
            <a:chOff x="7665231" y="2188029"/>
            <a:chExt cx="3335906" cy="1680131"/>
          </a:xfrm>
        </p:grpSpPr>
        <p:sp>
          <p:nvSpPr>
            <p:cNvPr id="9" name="任意多边形 8"/>
            <p:cNvSpPr/>
            <p:nvPr/>
          </p:nvSpPr>
          <p:spPr>
            <a:xfrm>
              <a:off x="7665231" y="2188029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7891453" y="2406190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128704" y="3028094"/>
              <a:ext cx="24224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</a:t>
              </a:r>
              <a:r>
                <a:rPr lang="zh-CN" altLang="en-US" sz="3200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场景应用</a:t>
              </a:r>
              <a:endPara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443059" y="3868161"/>
            <a:ext cx="3335906" cy="1680131"/>
            <a:chOff x="4443059" y="3868161"/>
            <a:chExt cx="3335906" cy="1680131"/>
          </a:xfrm>
        </p:grpSpPr>
        <p:sp>
          <p:nvSpPr>
            <p:cNvPr id="8" name="任意多边形 7"/>
            <p:cNvSpPr/>
            <p:nvPr/>
          </p:nvSpPr>
          <p:spPr>
            <a:xfrm flipV="1">
              <a:off x="4443059" y="3868161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flipV="1">
              <a:off x="4662531" y="3875468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182929" y="412766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算法训练</a:t>
              </a:r>
              <a:endPara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流程图: 过程 18">
            <a:extLst>
              <a:ext uri="{FF2B5EF4-FFF2-40B4-BE49-F238E27FC236}">
                <a16:creationId xmlns:a16="http://schemas.microsoft.com/office/drawing/2014/main" id="{67F314B3-6603-1B32-29C4-0874AD9E973C}"/>
              </a:ext>
            </a:extLst>
          </p:cNvPr>
          <p:cNvSpPr/>
          <p:nvPr/>
        </p:nvSpPr>
        <p:spPr>
          <a:xfrm>
            <a:off x="1679376" y="2093036"/>
            <a:ext cx="1673423" cy="666135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数据集</a:t>
            </a:r>
          </a:p>
        </p:txBody>
      </p:sp>
      <p:sp>
        <p:nvSpPr>
          <p:cNvPr id="23" name="流程图: 过程 22">
            <a:extLst>
              <a:ext uri="{FF2B5EF4-FFF2-40B4-BE49-F238E27FC236}">
                <a16:creationId xmlns:a16="http://schemas.microsoft.com/office/drawing/2014/main" id="{7E35789B-5277-37D8-C2D7-63AC414052CE}"/>
              </a:ext>
            </a:extLst>
          </p:cNvPr>
          <p:cNvSpPr/>
          <p:nvPr/>
        </p:nvSpPr>
        <p:spPr>
          <a:xfrm>
            <a:off x="5259288" y="2104101"/>
            <a:ext cx="1673423" cy="666135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网络模型</a:t>
            </a:r>
          </a:p>
        </p:txBody>
      </p:sp>
      <p:sp>
        <p:nvSpPr>
          <p:cNvPr id="24" name="流程图: 过程 23">
            <a:extLst>
              <a:ext uri="{FF2B5EF4-FFF2-40B4-BE49-F238E27FC236}">
                <a16:creationId xmlns:a16="http://schemas.microsoft.com/office/drawing/2014/main" id="{EF787FB7-D7E2-D433-D8D9-107636C4DA3F}"/>
              </a:ext>
            </a:extLst>
          </p:cNvPr>
          <p:cNvSpPr/>
          <p:nvPr/>
        </p:nvSpPr>
        <p:spPr>
          <a:xfrm>
            <a:off x="8839200" y="2093037"/>
            <a:ext cx="1647873" cy="666135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场景应用</a:t>
            </a:r>
          </a:p>
        </p:txBody>
      </p:sp>
      <p:sp>
        <p:nvSpPr>
          <p:cNvPr id="25" name="流程图: 过程 24">
            <a:extLst>
              <a:ext uri="{FF2B5EF4-FFF2-40B4-BE49-F238E27FC236}">
                <a16:creationId xmlns:a16="http://schemas.microsoft.com/office/drawing/2014/main" id="{F458BB86-6032-415A-44E3-0685F2EA0752}"/>
              </a:ext>
            </a:extLst>
          </p:cNvPr>
          <p:cNvSpPr/>
          <p:nvPr/>
        </p:nvSpPr>
        <p:spPr>
          <a:xfrm>
            <a:off x="1074022" y="4022498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过程 25">
            <a:extLst>
              <a:ext uri="{FF2B5EF4-FFF2-40B4-BE49-F238E27FC236}">
                <a16:creationId xmlns:a16="http://schemas.microsoft.com/office/drawing/2014/main" id="{329002C0-4A2E-3441-40E4-08565D425EC6}"/>
              </a:ext>
            </a:extLst>
          </p:cNvPr>
          <p:cNvSpPr/>
          <p:nvPr/>
        </p:nvSpPr>
        <p:spPr>
          <a:xfrm>
            <a:off x="1378822" y="4022498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过程 26">
            <a:extLst>
              <a:ext uri="{FF2B5EF4-FFF2-40B4-BE49-F238E27FC236}">
                <a16:creationId xmlns:a16="http://schemas.microsoft.com/office/drawing/2014/main" id="{55F367C1-0E0C-FB7F-7810-B6A83BFBFBF5}"/>
              </a:ext>
            </a:extLst>
          </p:cNvPr>
          <p:cNvSpPr/>
          <p:nvPr/>
        </p:nvSpPr>
        <p:spPr>
          <a:xfrm>
            <a:off x="1683622" y="4022498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过程 27">
            <a:extLst>
              <a:ext uri="{FF2B5EF4-FFF2-40B4-BE49-F238E27FC236}">
                <a16:creationId xmlns:a16="http://schemas.microsoft.com/office/drawing/2014/main" id="{9BB8AE8E-BEB9-8A2A-9F9F-5D13A8AC103D}"/>
              </a:ext>
            </a:extLst>
          </p:cNvPr>
          <p:cNvSpPr/>
          <p:nvPr/>
        </p:nvSpPr>
        <p:spPr>
          <a:xfrm>
            <a:off x="1988422" y="4028643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过程 28">
            <a:extLst>
              <a:ext uri="{FF2B5EF4-FFF2-40B4-BE49-F238E27FC236}">
                <a16:creationId xmlns:a16="http://schemas.microsoft.com/office/drawing/2014/main" id="{5FA3424A-BDF6-F5CA-2DFC-3E29F997BC57}"/>
              </a:ext>
            </a:extLst>
          </p:cNvPr>
          <p:cNvSpPr/>
          <p:nvPr/>
        </p:nvSpPr>
        <p:spPr>
          <a:xfrm>
            <a:off x="1074022" y="4342538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流程图: 过程 29">
            <a:extLst>
              <a:ext uri="{FF2B5EF4-FFF2-40B4-BE49-F238E27FC236}">
                <a16:creationId xmlns:a16="http://schemas.microsoft.com/office/drawing/2014/main" id="{AA636782-EFDB-42C5-B7E8-0CE16FBF1748}"/>
              </a:ext>
            </a:extLst>
          </p:cNvPr>
          <p:cNvSpPr/>
          <p:nvPr/>
        </p:nvSpPr>
        <p:spPr>
          <a:xfrm>
            <a:off x="1378822" y="4342538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过程 30">
            <a:extLst>
              <a:ext uri="{FF2B5EF4-FFF2-40B4-BE49-F238E27FC236}">
                <a16:creationId xmlns:a16="http://schemas.microsoft.com/office/drawing/2014/main" id="{85B0D184-0F07-BF5A-5B98-DDD1C7604C4A}"/>
              </a:ext>
            </a:extLst>
          </p:cNvPr>
          <p:cNvSpPr/>
          <p:nvPr/>
        </p:nvSpPr>
        <p:spPr>
          <a:xfrm>
            <a:off x="1683622" y="4342538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过程 31">
            <a:extLst>
              <a:ext uri="{FF2B5EF4-FFF2-40B4-BE49-F238E27FC236}">
                <a16:creationId xmlns:a16="http://schemas.microsoft.com/office/drawing/2014/main" id="{70FDCA94-E8F4-90FF-4F8D-9A341D1FB3A7}"/>
              </a:ext>
            </a:extLst>
          </p:cNvPr>
          <p:cNvSpPr/>
          <p:nvPr/>
        </p:nvSpPr>
        <p:spPr>
          <a:xfrm>
            <a:off x="1988422" y="4342538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24E4D57-730C-1A80-1DF3-83FF30D1D2A2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3352799" y="2426104"/>
            <a:ext cx="1906489" cy="110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F88FFE6-2FA6-C372-D1B6-B3BA658801C0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6932711" y="2426105"/>
            <a:ext cx="1906489" cy="110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流程图: 过程 41">
            <a:extLst>
              <a:ext uri="{FF2B5EF4-FFF2-40B4-BE49-F238E27FC236}">
                <a16:creationId xmlns:a16="http://schemas.microsoft.com/office/drawing/2014/main" id="{F3B9FD41-419E-83F0-3A01-C6107E95F085}"/>
              </a:ext>
            </a:extLst>
          </p:cNvPr>
          <p:cNvSpPr/>
          <p:nvPr/>
        </p:nvSpPr>
        <p:spPr>
          <a:xfrm>
            <a:off x="3409426" y="3951966"/>
            <a:ext cx="1312667" cy="1308829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合成数据集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CF6CB67-5D26-CFDE-D78E-B5ACF5AE5F5B}"/>
              </a:ext>
            </a:extLst>
          </p:cNvPr>
          <p:cNvSpPr txBox="1"/>
          <p:nvPr/>
        </p:nvSpPr>
        <p:spPr>
          <a:xfrm>
            <a:off x="546364" y="4669459"/>
            <a:ext cx="2353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带标签的真实数据</a:t>
            </a:r>
          </a:p>
        </p:txBody>
      </p: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46A9E1FA-ADE3-FBA9-A045-1258982778FD}"/>
              </a:ext>
            </a:extLst>
          </p:cNvPr>
          <p:cNvCxnSpPr>
            <a:cxnSpLocks/>
            <a:endCxn id="19" idx="2"/>
          </p:cNvCxnSpPr>
          <p:nvPr/>
        </p:nvCxnSpPr>
        <p:spPr>
          <a:xfrm rot="5400000" flipH="1" flipV="1">
            <a:off x="1514399" y="2939201"/>
            <a:ext cx="1181719" cy="82166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3D220299-D3F4-513A-CB0B-B0D688E803B9}"/>
              </a:ext>
            </a:extLst>
          </p:cNvPr>
          <p:cNvCxnSpPr>
            <a:cxnSpLocks/>
            <a:stCxn id="42" idx="0"/>
            <a:endCxn id="19" idx="2"/>
          </p:cNvCxnSpPr>
          <p:nvPr/>
        </p:nvCxnSpPr>
        <p:spPr>
          <a:xfrm rot="16200000" flipV="1">
            <a:off x="2694527" y="2580733"/>
            <a:ext cx="1192795" cy="154967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椭圆 57">
            <a:extLst>
              <a:ext uri="{FF2B5EF4-FFF2-40B4-BE49-F238E27FC236}">
                <a16:creationId xmlns:a16="http://schemas.microsoft.com/office/drawing/2014/main" id="{04CF340B-2DB2-7D29-1212-377FDD86ADCE}"/>
              </a:ext>
            </a:extLst>
          </p:cNvPr>
          <p:cNvSpPr/>
          <p:nvPr/>
        </p:nvSpPr>
        <p:spPr>
          <a:xfrm>
            <a:off x="2094524" y="3189718"/>
            <a:ext cx="821661" cy="38922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Mix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7C7F69E5-F4BA-15A8-F2AB-7344D9573803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6096000" y="2770236"/>
            <a:ext cx="0" cy="181073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E406A6B6-4355-1A4A-5480-A8D58D7F7B79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4722093" y="4606381"/>
            <a:ext cx="29570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457147BE-35AC-4062-171C-448F286CABDE}"/>
              </a:ext>
            </a:extLst>
          </p:cNvPr>
          <p:cNvCxnSpPr>
            <a:cxnSpLocks/>
          </p:cNvCxnSpPr>
          <p:nvPr/>
        </p:nvCxnSpPr>
        <p:spPr>
          <a:xfrm flipV="1">
            <a:off x="7823200" y="1341119"/>
            <a:ext cx="0" cy="10849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连接符: 肘形 92">
            <a:extLst>
              <a:ext uri="{FF2B5EF4-FFF2-40B4-BE49-F238E27FC236}">
                <a16:creationId xmlns:a16="http://schemas.microsoft.com/office/drawing/2014/main" id="{5C2FA9E0-6F77-11A5-ADB0-9404C817355E}"/>
              </a:ext>
            </a:extLst>
          </p:cNvPr>
          <p:cNvCxnSpPr>
            <a:endCxn id="19" idx="1"/>
          </p:cNvCxnSpPr>
          <p:nvPr/>
        </p:nvCxnSpPr>
        <p:spPr>
          <a:xfrm rot="10800000" flipV="1">
            <a:off x="1679376" y="1341120"/>
            <a:ext cx="6143824" cy="1084984"/>
          </a:xfrm>
          <a:prstGeom prst="bentConnector3">
            <a:avLst>
              <a:gd name="adj1" fmla="val 113147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1B335EA7-0944-184D-1AD7-B99C5FB9E8F4}"/>
              </a:ext>
            </a:extLst>
          </p:cNvPr>
          <p:cNvSpPr txBox="1"/>
          <p:nvPr/>
        </p:nvSpPr>
        <p:spPr>
          <a:xfrm>
            <a:off x="3288800" y="1324697"/>
            <a:ext cx="17453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下一次迭代</a:t>
            </a:r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F11591B5-FB58-D8AF-6E37-17B9E6B90515}"/>
              </a:ext>
            </a:extLst>
          </p:cNvPr>
          <p:cNvSpPr/>
          <p:nvPr/>
        </p:nvSpPr>
        <p:spPr>
          <a:xfrm>
            <a:off x="5942497" y="4423222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U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4" name="流程图: 过程 103">
            <a:extLst>
              <a:ext uri="{FF2B5EF4-FFF2-40B4-BE49-F238E27FC236}">
                <a16:creationId xmlns:a16="http://schemas.microsoft.com/office/drawing/2014/main" id="{121EBF44-7615-C5AE-AFB1-33965C437597}"/>
              </a:ext>
            </a:extLst>
          </p:cNvPr>
          <p:cNvSpPr/>
          <p:nvPr/>
        </p:nvSpPr>
        <p:spPr>
          <a:xfrm>
            <a:off x="7697280" y="3951965"/>
            <a:ext cx="1312667" cy="1308829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更新的合成数据集</a:t>
            </a:r>
          </a:p>
        </p:txBody>
      </p:sp>
      <p:sp>
        <p:nvSpPr>
          <p:cNvPr id="115" name="弧形 114">
            <a:extLst>
              <a:ext uri="{FF2B5EF4-FFF2-40B4-BE49-F238E27FC236}">
                <a16:creationId xmlns:a16="http://schemas.microsoft.com/office/drawing/2014/main" id="{2BC25E7E-8F62-2961-31AA-F5982894BD51}"/>
              </a:ext>
            </a:extLst>
          </p:cNvPr>
          <p:cNvSpPr/>
          <p:nvPr/>
        </p:nvSpPr>
        <p:spPr>
          <a:xfrm rot="8102513">
            <a:off x="3698052" y="1101262"/>
            <a:ext cx="5172387" cy="4966981"/>
          </a:xfrm>
          <a:prstGeom prst="arc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B65BC741-9358-4943-9500-7F28E721B18B}"/>
              </a:ext>
            </a:extLst>
          </p:cNvPr>
          <p:cNvCxnSpPr>
            <a:cxnSpLocks/>
          </p:cNvCxnSpPr>
          <p:nvPr/>
        </p:nvCxnSpPr>
        <p:spPr>
          <a:xfrm flipH="1" flipV="1">
            <a:off x="4377229" y="5338891"/>
            <a:ext cx="106676" cy="994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连接符: 肘形 119">
            <a:extLst>
              <a:ext uri="{FF2B5EF4-FFF2-40B4-BE49-F238E27FC236}">
                <a16:creationId xmlns:a16="http://schemas.microsoft.com/office/drawing/2014/main" id="{E73888CF-F221-E708-49E7-8DAFE0373A4D}"/>
              </a:ext>
            </a:extLst>
          </p:cNvPr>
          <p:cNvCxnSpPr>
            <a:stCxn id="104" idx="3"/>
            <a:endCxn id="24" idx="2"/>
          </p:cNvCxnSpPr>
          <p:nvPr/>
        </p:nvCxnSpPr>
        <p:spPr>
          <a:xfrm flipV="1">
            <a:off x="9009947" y="2759172"/>
            <a:ext cx="653190" cy="184720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887E9BF-FB17-11B6-2499-BA48F5CB0DB2}"/>
              </a:ext>
            </a:extLst>
          </p:cNvPr>
          <p:cNvCxnSpPr/>
          <p:nvPr/>
        </p:nvCxnSpPr>
        <p:spPr>
          <a:xfrm>
            <a:off x="325120" y="3088640"/>
            <a:ext cx="11165840" cy="0"/>
          </a:xfrm>
          <a:prstGeom prst="line">
            <a:avLst/>
          </a:prstGeom>
          <a:ln w="19050">
            <a:solidFill>
              <a:srgbClr val="3E41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9CA9D4A2-4844-A6F5-6AD5-6CA8630F85E5}"/>
              </a:ext>
            </a:extLst>
          </p:cNvPr>
          <p:cNvSpPr txBox="1"/>
          <p:nvPr/>
        </p:nvSpPr>
        <p:spPr>
          <a:xfrm>
            <a:off x="9336542" y="4852211"/>
            <a:ext cx="20271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M </a:t>
            </a:r>
            <a:r>
              <a:rPr lang="zh-CN" altLang="en-US" dirty="0">
                <a:solidFill>
                  <a:schemeClr val="tx1"/>
                </a:solidFill>
              </a:rPr>
              <a:t>：数据挖掘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/>
              <a:t>U  </a:t>
            </a:r>
            <a:r>
              <a:rPr lang="zh-CN" altLang="en-US" dirty="0"/>
              <a:t>：更新</a:t>
            </a:r>
            <a:endParaRPr lang="en-US" altLang="zh-CN" dirty="0"/>
          </a:p>
          <a:p>
            <a:r>
              <a:rPr lang="en-US" altLang="zh-CN" dirty="0">
                <a:solidFill>
                  <a:schemeClr val="tx1"/>
                </a:solidFill>
              </a:rPr>
              <a:t>R  </a:t>
            </a:r>
            <a:r>
              <a:rPr lang="zh-CN" altLang="en-US" dirty="0">
                <a:solidFill>
                  <a:schemeClr val="tx1"/>
                </a:solidFill>
              </a:rPr>
              <a:t>：替换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DEBB1BAB-1840-9B6B-1A4F-11E6B0F84326}"/>
              </a:ext>
            </a:extLst>
          </p:cNvPr>
          <p:cNvSpPr/>
          <p:nvPr/>
        </p:nvSpPr>
        <p:spPr>
          <a:xfrm>
            <a:off x="3908011" y="3654930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CF0FE5-B2A0-DD44-8713-A047544C42FA}"/>
              </a:ext>
            </a:extLst>
          </p:cNvPr>
          <p:cNvSpPr txBox="1"/>
          <p:nvPr/>
        </p:nvSpPr>
        <p:spPr>
          <a:xfrm>
            <a:off x="5908040" y="6139167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替换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BC242D7-AC03-DB2E-AC15-8F152E6828B4}"/>
              </a:ext>
            </a:extLst>
          </p:cNvPr>
          <p:cNvSpPr/>
          <p:nvPr/>
        </p:nvSpPr>
        <p:spPr>
          <a:xfrm>
            <a:off x="3356008" y="3226580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586EF53-4A55-7CDA-DC94-A4FF841210E1}"/>
              </a:ext>
            </a:extLst>
          </p:cNvPr>
          <p:cNvSpPr/>
          <p:nvPr/>
        </p:nvSpPr>
        <p:spPr>
          <a:xfrm>
            <a:off x="5938251" y="3397822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440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b9db904-15a1-488d-a196-baabca86daf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3160</TotalTime>
  <Words>1003</Words>
  <Application>Microsoft Office PowerPoint</Application>
  <PresentationFormat>宽屏</PresentationFormat>
  <Paragraphs>250</Paragraphs>
  <Slides>38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8" baseType="lpstr">
      <vt:lpstr>等线</vt:lpstr>
      <vt:lpstr>等线 Light</vt:lpstr>
      <vt:lpstr>方正姚体</vt:lpstr>
      <vt:lpstr>微软雅黑</vt:lpstr>
      <vt:lpstr>Agency FB</vt:lpstr>
      <vt:lpstr>Arial</vt:lpstr>
      <vt:lpstr>Impact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Night Elf</dc:creator>
  <cp:lastModifiedBy>Elf Night</cp:lastModifiedBy>
  <cp:revision>48</cp:revision>
  <dcterms:created xsi:type="dcterms:W3CDTF">2022-11-20T11:49:45Z</dcterms:created>
  <dcterms:modified xsi:type="dcterms:W3CDTF">2023-05-20T09:39:45Z</dcterms:modified>
</cp:coreProperties>
</file>